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23" r:id="rId49"/>
    <p:sldId id="303" r:id="rId50"/>
    <p:sldId id="304" r:id="rId51"/>
    <p:sldId id="305" r:id="rId52"/>
    <p:sldId id="322" r:id="rId53"/>
    <p:sldId id="306" r:id="rId54"/>
    <p:sldId id="307" r:id="rId55"/>
    <p:sldId id="308" r:id="rId56"/>
    <p:sldId id="309" r:id="rId57"/>
    <p:sldId id="310" r:id="rId58"/>
    <p:sldId id="311" r:id="rId59"/>
    <p:sldId id="312" r:id="rId60"/>
    <p:sldId id="313" r:id="rId61"/>
    <p:sldId id="314" r:id="rId62"/>
    <p:sldId id="315" r:id="rId63"/>
    <p:sldId id="316" r:id="rId64"/>
    <p:sldId id="317" r:id="rId65"/>
    <p:sldId id="318" r:id="rId66"/>
    <p:sldId id="319" r:id="rId67"/>
    <p:sldId id="320" r:id="rId68"/>
    <p:sldId id="321" r:id="rId69"/>
  </p:sldIdLst>
  <p:sldSz cx="18288000" cy="10287000"/>
  <p:notesSz cx="6858000" cy="9144000"/>
  <p:embeddedFontLst>
    <p:embeddedFont>
      <p:font typeface="Archivo Black" panose="020B0604020202020204" charset="0"/>
      <p:regular r:id="rId70"/>
    </p:embeddedFont>
    <p:embeddedFont>
      <p:font typeface="Coco Gothic" panose="020B0604020202020204" charset="0"/>
      <p:regular r:id="rId71"/>
    </p:embeddedFont>
    <p:embeddedFont>
      <p:font typeface="Lato Bold" panose="020B0604020202020204" charset="0"/>
      <p:regular r:id="rId72"/>
    </p:embeddedFont>
    <p:embeddedFont>
      <p:font typeface="League Spartan" panose="020B0604020202020204" charset="0"/>
      <p:regular r:id="rId73"/>
    </p:embeddedFont>
    <p:embeddedFont>
      <p:font typeface="Poppins" panose="00000500000000000000" pitchFamily="2" charset="0"/>
      <p:regular r:id="rId74"/>
      <p:bold r:id="rId75"/>
      <p:italic r:id="rId76"/>
      <p:boldItalic r:id="rId7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5" d="100"/>
          <a:sy n="55" d="100"/>
        </p:scale>
        <p:origin x="658" y="3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5.fntdata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font" Target="fonts/font8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3.fntdata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1.fntdata"/><Relationship Id="rId75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4.fntdata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7.fntdata"/><Relationship Id="rId7" Type="http://schemas.openxmlformats.org/officeDocument/2006/relationships/slide" Target="slides/slide6.xml"/><Relationship Id="rId71" Type="http://schemas.openxmlformats.org/officeDocument/2006/relationships/font" Target="fonts/font2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19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35.png"/><Relationship Id="rId7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gif"/><Relationship Id="rId5" Type="http://schemas.openxmlformats.org/officeDocument/2006/relationships/image" Target="../media/image8.svg"/><Relationship Id="rId10" Type="http://schemas.openxmlformats.org/officeDocument/2006/relationships/image" Target="../media/image6.svg"/><Relationship Id="rId4" Type="http://schemas.openxmlformats.org/officeDocument/2006/relationships/image" Target="../media/image7.png"/><Relationship Id="rId9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22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6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6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4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52.png"/><Relationship Id="rId7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gif"/><Relationship Id="rId5" Type="http://schemas.openxmlformats.org/officeDocument/2006/relationships/image" Target="../media/image54.png"/><Relationship Id="rId10" Type="http://schemas.openxmlformats.org/officeDocument/2006/relationships/image" Target="../media/image56.svg"/><Relationship Id="rId4" Type="http://schemas.openxmlformats.org/officeDocument/2006/relationships/image" Target="../media/image53.png"/><Relationship Id="rId9" Type="http://schemas.openxmlformats.org/officeDocument/2006/relationships/image" Target="../media/image5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image" Target="../media/image6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6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8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0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0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gif"/><Relationship Id="rId3" Type="http://schemas.openxmlformats.org/officeDocument/2006/relationships/image" Target="../media/image9.png"/><Relationship Id="rId7" Type="http://schemas.openxmlformats.org/officeDocument/2006/relationships/image" Target="../media/image8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10" Type="http://schemas.openxmlformats.org/officeDocument/2006/relationships/image" Target="../media/image12.svg"/><Relationship Id="rId4" Type="http://schemas.openxmlformats.org/officeDocument/2006/relationships/image" Target="../media/image5.png"/><Relationship Id="rId9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666" b="-16666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880278" y="-378097"/>
            <a:ext cx="2302648" cy="7358945"/>
            <a:chOff x="0" y="0"/>
            <a:chExt cx="606459" cy="193815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06459" cy="1938158"/>
            </a:xfrm>
            <a:custGeom>
              <a:avLst/>
              <a:gdLst/>
              <a:ahLst/>
              <a:cxnLst/>
              <a:rect l="l" t="t" r="r" b="b"/>
              <a:pathLst>
                <a:path w="606459" h="1938158">
                  <a:moveTo>
                    <a:pt x="171471" y="0"/>
                  </a:moveTo>
                  <a:lnTo>
                    <a:pt x="434987" y="0"/>
                  </a:lnTo>
                  <a:cubicBezTo>
                    <a:pt x="480464" y="0"/>
                    <a:pt x="524079" y="18066"/>
                    <a:pt x="556236" y="50223"/>
                  </a:cubicBezTo>
                  <a:cubicBezTo>
                    <a:pt x="588393" y="82380"/>
                    <a:pt x="606459" y="125994"/>
                    <a:pt x="606459" y="171471"/>
                  </a:cubicBezTo>
                  <a:lnTo>
                    <a:pt x="606459" y="1766687"/>
                  </a:lnTo>
                  <a:cubicBezTo>
                    <a:pt x="606459" y="1812164"/>
                    <a:pt x="588393" y="1855779"/>
                    <a:pt x="556236" y="1887936"/>
                  </a:cubicBezTo>
                  <a:cubicBezTo>
                    <a:pt x="524079" y="1920093"/>
                    <a:pt x="480464" y="1938158"/>
                    <a:pt x="434987" y="1938158"/>
                  </a:cubicBezTo>
                  <a:lnTo>
                    <a:pt x="171471" y="1938158"/>
                  </a:lnTo>
                  <a:cubicBezTo>
                    <a:pt x="76770" y="1938158"/>
                    <a:pt x="0" y="1861388"/>
                    <a:pt x="0" y="1766687"/>
                  </a:cubicBezTo>
                  <a:lnTo>
                    <a:pt x="0" y="171471"/>
                  </a:lnTo>
                  <a:cubicBezTo>
                    <a:pt x="0" y="125994"/>
                    <a:pt x="18066" y="82380"/>
                    <a:pt x="50223" y="50223"/>
                  </a:cubicBezTo>
                  <a:cubicBezTo>
                    <a:pt x="82380" y="18066"/>
                    <a:pt x="125994" y="0"/>
                    <a:pt x="171471" y="0"/>
                  </a:cubicBezTo>
                  <a:close/>
                </a:path>
              </a:pathLst>
            </a:custGeom>
            <a:solidFill>
              <a:srgbClr val="005BAC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606459" cy="19857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AutoShape 6"/>
          <p:cNvSpPr/>
          <p:nvPr/>
        </p:nvSpPr>
        <p:spPr>
          <a:xfrm>
            <a:off x="4547281" y="5192722"/>
            <a:ext cx="7877207" cy="0"/>
          </a:xfrm>
          <a:prstGeom prst="line">
            <a:avLst/>
          </a:prstGeom>
          <a:ln w="76200" cap="flat">
            <a:solidFill>
              <a:srgbClr val="574874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7" name="Group 7"/>
          <p:cNvGrpSpPr/>
          <p:nvPr/>
        </p:nvGrpSpPr>
        <p:grpSpPr>
          <a:xfrm>
            <a:off x="14379513" y="8233036"/>
            <a:ext cx="4823538" cy="4823538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5BAC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6791282" y="6846531"/>
            <a:ext cx="4823538" cy="4823538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74874">
                <a:alpha val="72941"/>
              </a:srgbClr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13740719" y="489763"/>
            <a:ext cx="4004942" cy="1373123"/>
          </a:xfrm>
          <a:custGeom>
            <a:avLst/>
            <a:gdLst/>
            <a:ahLst/>
            <a:cxnLst/>
            <a:rect l="l" t="t" r="r" b="b"/>
            <a:pathLst>
              <a:path w="4004942" h="1373123">
                <a:moveTo>
                  <a:pt x="0" y="0"/>
                </a:moveTo>
                <a:lnTo>
                  <a:pt x="4004943" y="0"/>
                </a:lnTo>
                <a:lnTo>
                  <a:pt x="4004943" y="1373123"/>
                </a:lnTo>
                <a:lnTo>
                  <a:pt x="0" y="137312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4547281" y="3971622"/>
            <a:ext cx="9193439" cy="12568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08"/>
              </a:lnSpc>
            </a:pPr>
            <a:r>
              <a:rPr lang="en-US" sz="7363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AHMED ELGEIDI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666" b="-16666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601181" y="338165"/>
            <a:ext cx="17085637" cy="9610671"/>
          </a:xfrm>
          <a:custGeom>
            <a:avLst/>
            <a:gdLst/>
            <a:ahLst/>
            <a:cxnLst/>
            <a:rect l="l" t="t" r="r" b="b"/>
            <a:pathLst>
              <a:path w="17085637" h="9610671">
                <a:moveTo>
                  <a:pt x="0" y="0"/>
                </a:moveTo>
                <a:lnTo>
                  <a:pt x="17085638" y="0"/>
                </a:lnTo>
                <a:lnTo>
                  <a:pt x="17085638" y="9610670"/>
                </a:lnTo>
                <a:lnTo>
                  <a:pt x="0" y="961067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2024145" y="3150787"/>
            <a:ext cx="3033492" cy="3384221"/>
          </a:xfrm>
          <a:custGeom>
            <a:avLst/>
            <a:gdLst/>
            <a:ahLst/>
            <a:cxnLst/>
            <a:rect l="l" t="t" r="r" b="b"/>
            <a:pathLst>
              <a:path w="3033492" h="3384221">
                <a:moveTo>
                  <a:pt x="3033492" y="0"/>
                </a:moveTo>
                <a:lnTo>
                  <a:pt x="0" y="0"/>
                </a:lnTo>
                <a:lnTo>
                  <a:pt x="0" y="3384221"/>
                </a:lnTo>
                <a:lnTo>
                  <a:pt x="3033492" y="3384221"/>
                </a:lnTo>
                <a:lnTo>
                  <a:pt x="3033492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749775" y="2888390"/>
            <a:ext cx="548739" cy="262397"/>
          </a:xfrm>
          <a:custGeom>
            <a:avLst/>
            <a:gdLst/>
            <a:ahLst/>
            <a:cxnLst/>
            <a:rect l="l" t="t" r="r" b="b"/>
            <a:pathLst>
              <a:path w="548739" h="262397">
                <a:moveTo>
                  <a:pt x="0" y="0"/>
                </a:moveTo>
                <a:lnTo>
                  <a:pt x="548739" y="0"/>
                </a:lnTo>
                <a:lnTo>
                  <a:pt x="548739" y="262397"/>
                </a:lnTo>
                <a:lnTo>
                  <a:pt x="0" y="26239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w="19050" cap="sq">
            <a:solidFill>
              <a:srgbClr val="FF000F"/>
            </a:solidFill>
            <a:prstDash val="solid"/>
            <a:miter/>
          </a:ln>
        </p:spPr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666" b="-16666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95321" y="1687305"/>
            <a:ext cx="6025629" cy="6450513"/>
          </a:xfrm>
          <a:custGeom>
            <a:avLst/>
            <a:gdLst/>
            <a:ahLst/>
            <a:cxnLst/>
            <a:rect l="l" t="t" r="r" b="b"/>
            <a:pathLst>
              <a:path w="6025629" h="6450513">
                <a:moveTo>
                  <a:pt x="0" y="0"/>
                </a:moveTo>
                <a:lnTo>
                  <a:pt x="6025628" y="0"/>
                </a:lnTo>
                <a:lnTo>
                  <a:pt x="6025628" y="6450512"/>
                </a:lnTo>
                <a:lnTo>
                  <a:pt x="0" y="64505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6815626" y="3999331"/>
            <a:ext cx="2561746" cy="1826461"/>
          </a:xfrm>
          <a:custGeom>
            <a:avLst/>
            <a:gdLst/>
            <a:ahLst/>
            <a:cxnLst/>
            <a:rect l="l" t="t" r="r" b="b"/>
            <a:pathLst>
              <a:path w="2561746" h="1826461">
                <a:moveTo>
                  <a:pt x="0" y="0"/>
                </a:moveTo>
                <a:lnTo>
                  <a:pt x="2561746" y="0"/>
                </a:lnTo>
                <a:lnTo>
                  <a:pt x="2561746" y="1826461"/>
                </a:lnTo>
                <a:lnTo>
                  <a:pt x="0" y="18264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9883991" y="2501231"/>
            <a:ext cx="7881928" cy="4260035"/>
          </a:xfrm>
          <a:custGeom>
            <a:avLst/>
            <a:gdLst/>
            <a:ahLst/>
            <a:cxnLst/>
            <a:rect l="l" t="t" r="r" b="b"/>
            <a:pathLst>
              <a:path w="7881928" h="4260035">
                <a:moveTo>
                  <a:pt x="0" y="0"/>
                </a:moveTo>
                <a:lnTo>
                  <a:pt x="7881928" y="0"/>
                </a:lnTo>
                <a:lnTo>
                  <a:pt x="7881928" y="4260035"/>
                </a:lnTo>
                <a:lnTo>
                  <a:pt x="0" y="426003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666" b="-16666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199503" y="493420"/>
            <a:ext cx="16533618" cy="9300160"/>
          </a:xfrm>
          <a:custGeom>
            <a:avLst/>
            <a:gdLst/>
            <a:ahLst/>
            <a:cxnLst/>
            <a:rect l="l" t="t" r="r" b="b"/>
            <a:pathLst>
              <a:path w="16533618" h="9300160">
                <a:moveTo>
                  <a:pt x="0" y="0"/>
                </a:moveTo>
                <a:lnTo>
                  <a:pt x="16533618" y="0"/>
                </a:lnTo>
                <a:lnTo>
                  <a:pt x="16533618" y="9300160"/>
                </a:lnTo>
                <a:lnTo>
                  <a:pt x="0" y="93001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666" b="-16666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653682" y="2471755"/>
            <a:ext cx="4993619" cy="5343490"/>
          </a:xfrm>
          <a:custGeom>
            <a:avLst/>
            <a:gdLst/>
            <a:ahLst/>
            <a:cxnLst/>
            <a:rect l="l" t="t" r="r" b="b"/>
            <a:pathLst>
              <a:path w="4993619" h="5343490">
                <a:moveTo>
                  <a:pt x="0" y="0"/>
                </a:moveTo>
                <a:lnTo>
                  <a:pt x="4993618" y="0"/>
                </a:lnTo>
                <a:lnTo>
                  <a:pt x="4993618" y="5343490"/>
                </a:lnTo>
                <a:lnTo>
                  <a:pt x="0" y="53434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216942" y="2591921"/>
            <a:ext cx="7042358" cy="5103158"/>
          </a:xfrm>
          <a:custGeom>
            <a:avLst/>
            <a:gdLst/>
            <a:ahLst/>
            <a:cxnLst/>
            <a:rect l="l" t="t" r="r" b="b"/>
            <a:pathLst>
              <a:path w="7042358" h="5103158">
                <a:moveTo>
                  <a:pt x="0" y="0"/>
                </a:moveTo>
                <a:lnTo>
                  <a:pt x="7042358" y="0"/>
                </a:lnTo>
                <a:lnTo>
                  <a:pt x="7042358" y="5103158"/>
                </a:lnTo>
                <a:lnTo>
                  <a:pt x="0" y="51031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6582254" y="3999331"/>
            <a:ext cx="2561746" cy="1826461"/>
          </a:xfrm>
          <a:custGeom>
            <a:avLst/>
            <a:gdLst/>
            <a:ahLst/>
            <a:cxnLst/>
            <a:rect l="l" t="t" r="r" b="b"/>
            <a:pathLst>
              <a:path w="2561746" h="1826461">
                <a:moveTo>
                  <a:pt x="0" y="0"/>
                </a:moveTo>
                <a:lnTo>
                  <a:pt x="2561746" y="0"/>
                </a:lnTo>
                <a:lnTo>
                  <a:pt x="2561746" y="1826461"/>
                </a:lnTo>
                <a:lnTo>
                  <a:pt x="0" y="182646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666" b="-16666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46830" y="583743"/>
            <a:ext cx="16212470" cy="9119514"/>
          </a:xfrm>
          <a:custGeom>
            <a:avLst/>
            <a:gdLst/>
            <a:ahLst/>
            <a:cxnLst/>
            <a:rect l="l" t="t" r="r" b="b"/>
            <a:pathLst>
              <a:path w="16212470" h="9119514">
                <a:moveTo>
                  <a:pt x="0" y="0"/>
                </a:moveTo>
                <a:lnTo>
                  <a:pt x="16212470" y="0"/>
                </a:lnTo>
                <a:lnTo>
                  <a:pt x="16212470" y="9119514"/>
                </a:lnTo>
                <a:lnTo>
                  <a:pt x="0" y="91195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666" b="-16666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1991297" y="2618408"/>
            <a:ext cx="5594384" cy="5050184"/>
          </a:xfrm>
          <a:custGeom>
            <a:avLst/>
            <a:gdLst/>
            <a:ahLst/>
            <a:cxnLst/>
            <a:rect l="l" t="t" r="r" b="b"/>
            <a:pathLst>
              <a:path w="5594384" h="5050184">
                <a:moveTo>
                  <a:pt x="0" y="0"/>
                </a:moveTo>
                <a:lnTo>
                  <a:pt x="5594385" y="0"/>
                </a:lnTo>
                <a:lnTo>
                  <a:pt x="5594385" y="5050184"/>
                </a:lnTo>
                <a:lnTo>
                  <a:pt x="0" y="50501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28700" y="1918244"/>
            <a:ext cx="6025629" cy="6450513"/>
          </a:xfrm>
          <a:custGeom>
            <a:avLst/>
            <a:gdLst/>
            <a:ahLst/>
            <a:cxnLst/>
            <a:rect l="l" t="t" r="r" b="b"/>
            <a:pathLst>
              <a:path w="6025629" h="6450513">
                <a:moveTo>
                  <a:pt x="0" y="0"/>
                </a:moveTo>
                <a:lnTo>
                  <a:pt x="6025629" y="0"/>
                </a:lnTo>
                <a:lnTo>
                  <a:pt x="6025629" y="6450512"/>
                </a:lnTo>
                <a:lnTo>
                  <a:pt x="0" y="64505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7349006" y="4230269"/>
            <a:ext cx="2561746" cy="1826461"/>
          </a:xfrm>
          <a:custGeom>
            <a:avLst/>
            <a:gdLst/>
            <a:ahLst/>
            <a:cxnLst/>
            <a:rect l="l" t="t" r="r" b="b"/>
            <a:pathLst>
              <a:path w="2561746" h="1826461">
                <a:moveTo>
                  <a:pt x="0" y="0"/>
                </a:moveTo>
                <a:lnTo>
                  <a:pt x="2561746" y="0"/>
                </a:lnTo>
                <a:lnTo>
                  <a:pt x="2561746" y="1826462"/>
                </a:lnTo>
                <a:lnTo>
                  <a:pt x="0" y="18264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666" b="-16666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28700" y="567873"/>
            <a:ext cx="16230600" cy="9129712"/>
          </a:xfrm>
          <a:custGeom>
            <a:avLst/>
            <a:gdLst/>
            <a:ahLst/>
            <a:cxnLst/>
            <a:rect l="l" t="t" r="r" b="b"/>
            <a:pathLst>
              <a:path w="16230600" h="9129712">
                <a:moveTo>
                  <a:pt x="0" y="0"/>
                </a:moveTo>
                <a:lnTo>
                  <a:pt x="16230600" y="0"/>
                </a:lnTo>
                <a:lnTo>
                  <a:pt x="16230600" y="9129713"/>
                </a:lnTo>
                <a:lnTo>
                  <a:pt x="0" y="91297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666" b="-16666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28700" y="507044"/>
            <a:ext cx="16230600" cy="9129712"/>
          </a:xfrm>
          <a:custGeom>
            <a:avLst/>
            <a:gdLst/>
            <a:ahLst/>
            <a:cxnLst/>
            <a:rect l="l" t="t" r="r" b="b"/>
            <a:pathLst>
              <a:path w="16230600" h="9129712">
                <a:moveTo>
                  <a:pt x="0" y="0"/>
                </a:moveTo>
                <a:lnTo>
                  <a:pt x="16230600" y="0"/>
                </a:lnTo>
                <a:lnTo>
                  <a:pt x="16230600" y="9129712"/>
                </a:lnTo>
                <a:lnTo>
                  <a:pt x="0" y="91297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666" b="-16666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618274" y="577259"/>
            <a:ext cx="13051452" cy="7341442"/>
          </a:xfrm>
          <a:custGeom>
            <a:avLst/>
            <a:gdLst/>
            <a:ahLst/>
            <a:cxnLst/>
            <a:rect l="l" t="t" r="r" b="b"/>
            <a:pathLst>
              <a:path w="13051452" h="7341442">
                <a:moveTo>
                  <a:pt x="0" y="0"/>
                </a:moveTo>
                <a:lnTo>
                  <a:pt x="13051452" y="0"/>
                </a:lnTo>
                <a:lnTo>
                  <a:pt x="13051452" y="7341442"/>
                </a:lnTo>
                <a:lnTo>
                  <a:pt x="0" y="734144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4795786" y="8424666"/>
            <a:ext cx="10106115" cy="5924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19"/>
              </a:lnSpc>
            </a:pPr>
            <a:r>
              <a:rPr lang="en-US" sz="3299">
                <a:solidFill>
                  <a:srgbClr val="000000"/>
                </a:solidFill>
                <a:latin typeface="Coco Gothic"/>
                <a:ea typeface="Coco Gothic"/>
                <a:cs typeface="Coco Gothic"/>
                <a:sym typeface="Coco Gothic"/>
              </a:rPr>
              <a:t>NB : After this step you should reopen your project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666" b="-16666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28700" y="578644"/>
            <a:ext cx="16230600" cy="9129712"/>
          </a:xfrm>
          <a:custGeom>
            <a:avLst/>
            <a:gdLst/>
            <a:ahLst/>
            <a:cxnLst/>
            <a:rect l="l" t="t" r="r" b="b"/>
            <a:pathLst>
              <a:path w="16230600" h="9129712">
                <a:moveTo>
                  <a:pt x="0" y="0"/>
                </a:moveTo>
                <a:lnTo>
                  <a:pt x="16230600" y="0"/>
                </a:lnTo>
                <a:lnTo>
                  <a:pt x="16230600" y="9129712"/>
                </a:lnTo>
                <a:lnTo>
                  <a:pt x="0" y="91297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666" b="-16666"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1107009" y="3150910"/>
            <a:ext cx="5049618" cy="0"/>
          </a:xfrm>
          <a:prstGeom prst="line">
            <a:avLst/>
          </a:prstGeom>
          <a:ln w="76200" cap="flat">
            <a:solidFill>
              <a:srgbClr val="574874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>
            <a:off x="1107009" y="1028700"/>
            <a:ext cx="146488" cy="1675250"/>
            <a:chOff x="0" y="0"/>
            <a:chExt cx="38581" cy="44121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8581" cy="441218"/>
            </a:xfrm>
            <a:custGeom>
              <a:avLst/>
              <a:gdLst/>
              <a:ahLst/>
              <a:cxnLst/>
              <a:rect l="l" t="t" r="r" b="b"/>
              <a:pathLst>
                <a:path w="38581" h="441218">
                  <a:moveTo>
                    <a:pt x="0" y="0"/>
                  </a:moveTo>
                  <a:lnTo>
                    <a:pt x="38581" y="0"/>
                  </a:lnTo>
                  <a:lnTo>
                    <a:pt x="38581" y="441218"/>
                  </a:lnTo>
                  <a:lnTo>
                    <a:pt x="0" y="441218"/>
                  </a:lnTo>
                  <a:close/>
                </a:path>
              </a:pathLst>
            </a:custGeom>
            <a:solidFill>
              <a:srgbClr val="574874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38581" cy="4888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 rot="-5400000">
            <a:off x="1793081" y="8347431"/>
            <a:ext cx="146488" cy="1675250"/>
            <a:chOff x="0" y="0"/>
            <a:chExt cx="38581" cy="44121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8581" cy="441218"/>
            </a:xfrm>
            <a:custGeom>
              <a:avLst/>
              <a:gdLst/>
              <a:ahLst/>
              <a:cxnLst/>
              <a:rect l="l" t="t" r="r" b="b"/>
              <a:pathLst>
                <a:path w="38581" h="441218">
                  <a:moveTo>
                    <a:pt x="0" y="0"/>
                  </a:moveTo>
                  <a:lnTo>
                    <a:pt x="38581" y="0"/>
                  </a:lnTo>
                  <a:lnTo>
                    <a:pt x="38581" y="441218"/>
                  </a:lnTo>
                  <a:lnTo>
                    <a:pt x="0" y="441218"/>
                  </a:lnTo>
                  <a:close/>
                </a:path>
              </a:pathLst>
            </a:custGeom>
            <a:solidFill>
              <a:srgbClr val="574874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38581" cy="4888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481599" y="1335359"/>
            <a:ext cx="7381009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PROBLEMATIC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80253" y="5057775"/>
            <a:ext cx="15633273" cy="5668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58"/>
              </a:lnSpc>
              <a:spcBef>
                <a:spcPct val="0"/>
              </a:spcBef>
            </a:pPr>
            <a:r>
              <a:rPr lang="en-US" sz="3184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Tools to add new devices to Proteus.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666" b="-16666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295648" y="713250"/>
            <a:ext cx="12260459" cy="8860500"/>
          </a:xfrm>
          <a:custGeom>
            <a:avLst/>
            <a:gdLst/>
            <a:ahLst/>
            <a:cxnLst/>
            <a:rect l="l" t="t" r="r" b="b"/>
            <a:pathLst>
              <a:path w="12260459" h="8860500">
                <a:moveTo>
                  <a:pt x="0" y="0"/>
                </a:moveTo>
                <a:lnTo>
                  <a:pt x="12260458" y="0"/>
                </a:lnTo>
                <a:lnTo>
                  <a:pt x="12260458" y="8860500"/>
                </a:lnTo>
                <a:lnTo>
                  <a:pt x="0" y="88605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666" b="-16666"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1180253" y="2462121"/>
            <a:ext cx="5049618" cy="0"/>
          </a:xfrm>
          <a:prstGeom prst="line">
            <a:avLst/>
          </a:prstGeom>
          <a:ln w="76200" cap="flat">
            <a:solidFill>
              <a:srgbClr val="574874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>
            <a:off x="1107009" y="495300"/>
            <a:ext cx="146488" cy="1675250"/>
            <a:chOff x="0" y="0"/>
            <a:chExt cx="38581" cy="44121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8581" cy="441218"/>
            </a:xfrm>
            <a:custGeom>
              <a:avLst/>
              <a:gdLst/>
              <a:ahLst/>
              <a:cxnLst/>
              <a:rect l="l" t="t" r="r" b="b"/>
              <a:pathLst>
                <a:path w="38581" h="441218">
                  <a:moveTo>
                    <a:pt x="0" y="0"/>
                  </a:moveTo>
                  <a:lnTo>
                    <a:pt x="38581" y="0"/>
                  </a:lnTo>
                  <a:lnTo>
                    <a:pt x="38581" y="441218"/>
                  </a:lnTo>
                  <a:lnTo>
                    <a:pt x="0" y="441218"/>
                  </a:lnTo>
                  <a:close/>
                </a:path>
              </a:pathLst>
            </a:custGeom>
            <a:solidFill>
              <a:srgbClr val="574874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38581" cy="4888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3198547" y="3914964"/>
            <a:ext cx="11291814" cy="6035524"/>
          </a:xfrm>
          <a:custGeom>
            <a:avLst/>
            <a:gdLst/>
            <a:ahLst/>
            <a:cxnLst/>
            <a:rect l="l" t="t" r="r" b="b"/>
            <a:pathLst>
              <a:path w="11291814" h="6035524">
                <a:moveTo>
                  <a:pt x="0" y="0"/>
                </a:moveTo>
                <a:lnTo>
                  <a:pt x="11291814" y="0"/>
                </a:lnTo>
                <a:lnTo>
                  <a:pt x="11291814" y="6035524"/>
                </a:lnTo>
                <a:lnTo>
                  <a:pt x="0" y="60355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513465" y="960163"/>
            <a:ext cx="16497087" cy="6458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53"/>
              </a:lnSpc>
            </a:pPr>
            <a:r>
              <a:rPr lang="en-US" sz="3823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EXAMPLE OF A TIMER 555 CREATION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53497" y="2573227"/>
            <a:ext cx="15922179" cy="11734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19"/>
              </a:lnSpc>
            </a:pPr>
            <a:r>
              <a:rPr lang="en-US" sz="3299">
                <a:solidFill>
                  <a:srgbClr val="000000"/>
                </a:solidFill>
                <a:latin typeface="Coco Gothic"/>
                <a:ea typeface="Coco Gothic"/>
                <a:cs typeface="Coco Gothic"/>
                <a:sym typeface="Coco Gothic"/>
              </a:rPr>
              <a:t>Then in the second step we will create the SMD package . To create it we have to follow the next steps 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666" b="-16666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694859" y="439469"/>
            <a:ext cx="16761625" cy="9428414"/>
          </a:xfrm>
          <a:custGeom>
            <a:avLst/>
            <a:gdLst/>
            <a:ahLst/>
            <a:cxnLst/>
            <a:rect l="l" t="t" r="r" b="b"/>
            <a:pathLst>
              <a:path w="16761625" h="9428414">
                <a:moveTo>
                  <a:pt x="0" y="0"/>
                </a:moveTo>
                <a:lnTo>
                  <a:pt x="16761625" y="0"/>
                </a:lnTo>
                <a:lnTo>
                  <a:pt x="16761625" y="9428414"/>
                </a:lnTo>
                <a:lnTo>
                  <a:pt x="0" y="94284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895350" y="5224679"/>
            <a:ext cx="3033492" cy="3384221"/>
          </a:xfrm>
          <a:custGeom>
            <a:avLst/>
            <a:gdLst/>
            <a:ahLst/>
            <a:cxnLst/>
            <a:rect l="l" t="t" r="r" b="b"/>
            <a:pathLst>
              <a:path w="3033492" h="3384221">
                <a:moveTo>
                  <a:pt x="3033492" y="0"/>
                </a:moveTo>
                <a:lnTo>
                  <a:pt x="0" y="0"/>
                </a:lnTo>
                <a:lnTo>
                  <a:pt x="0" y="3384221"/>
                </a:lnTo>
                <a:lnTo>
                  <a:pt x="3033492" y="3384221"/>
                </a:lnTo>
                <a:lnTo>
                  <a:pt x="3033492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H="1">
            <a:off x="1248596" y="2393640"/>
            <a:ext cx="3033492" cy="3384221"/>
          </a:xfrm>
          <a:custGeom>
            <a:avLst/>
            <a:gdLst/>
            <a:ahLst/>
            <a:cxnLst/>
            <a:rect l="l" t="t" r="r" b="b"/>
            <a:pathLst>
              <a:path w="3033492" h="3384221">
                <a:moveTo>
                  <a:pt x="3033492" y="0"/>
                </a:moveTo>
                <a:lnTo>
                  <a:pt x="0" y="0"/>
                </a:lnTo>
                <a:lnTo>
                  <a:pt x="0" y="3384220"/>
                </a:lnTo>
                <a:lnTo>
                  <a:pt x="3033492" y="3384220"/>
                </a:lnTo>
                <a:lnTo>
                  <a:pt x="3033492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980417" y="6916789"/>
            <a:ext cx="314771" cy="749455"/>
          </a:xfrm>
          <a:prstGeom prst="rect">
            <a:avLst/>
          </a:prstGeom>
        </p:spPr>
      </p:pic>
      <p:sp>
        <p:nvSpPr>
          <p:cNvPr id="7" name="Freeform 7"/>
          <p:cNvSpPr/>
          <p:nvPr/>
        </p:nvSpPr>
        <p:spPr>
          <a:xfrm>
            <a:off x="1907336" y="3806332"/>
            <a:ext cx="628933" cy="731317"/>
          </a:xfrm>
          <a:custGeom>
            <a:avLst/>
            <a:gdLst/>
            <a:ahLst/>
            <a:cxnLst/>
            <a:rect l="l" t="t" r="r" b="b"/>
            <a:pathLst>
              <a:path w="628933" h="731317">
                <a:moveTo>
                  <a:pt x="0" y="0"/>
                </a:moveTo>
                <a:lnTo>
                  <a:pt x="628933" y="0"/>
                </a:lnTo>
                <a:lnTo>
                  <a:pt x="628933" y="731318"/>
                </a:lnTo>
                <a:lnTo>
                  <a:pt x="0" y="73131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734946" y="5372574"/>
            <a:ext cx="246129" cy="246129"/>
          </a:xfrm>
          <a:custGeom>
            <a:avLst/>
            <a:gdLst/>
            <a:ahLst/>
            <a:cxnLst/>
            <a:rect l="l" t="t" r="r" b="b"/>
            <a:pathLst>
              <a:path w="246129" h="246129">
                <a:moveTo>
                  <a:pt x="0" y="0"/>
                </a:moveTo>
                <a:lnTo>
                  <a:pt x="246129" y="0"/>
                </a:lnTo>
                <a:lnTo>
                  <a:pt x="246129" y="246129"/>
                </a:lnTo>
                <a:lnTo>
                  <a:pt x="0" y="24612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w="19050" cap="sq">
            <a:solidFill>
              <a:srgbClr val="FF000F"/>
            </a:solidFill>
            <a:prstDash val="solid"/>
            <a:miter/>
          </a:ln>
        </p:spPr>
      </p:sp>
      <p:sp>
        <p:nvSpPr>
          <p:cNvPr id="9" name="Freeform 9"/>
          <p:cNvSpPr/>
          <p:nvPr/>
        </p:nvSpPr>
        <p:spPr>
          <a:xfrm>
            <a:off x="1353371" y="2469840"/>
            <a:ext cx="246129" cy="246129"/>
          </a:xfrm>
          <a:custGeom>
            <a:avLst/>
            <a:gdLst/>
            <a:ahLst/>
            <a:cxnLst/>
            <a:rect l="l" t="t" r="r" b="b"/>
            <a:pathLst>
              <a:path w="246129" h="246129">
                <a:moveTo>
                  <a:pt x="0" y="0"/>
                </a:moveTo>
                <a:lnTo>
                  <a:pt x="246129" y="0"/>
                </a:lnTo>
                <a:lnTo>
                  <a:pt x="246129" y="246129"/>
                </a:lnTo>
                <a:lnTo>
                  <a:pt x="0" y="24612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w="19050" cap="sq">
            <a:solidFill>
              <a:srgbClr val="FF000F"/>
            </a:solidFill>
            <a:prstDash val="solid"/>
            <a:miter/>
          </a:ln>
        </p:spPr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666" b="-16666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33351" y="2231184"/>
            <a:ext cx="5703605" cy="5129284"/>
          </a:xfrm>
          <a:custGeom>
            <a:avLst/>
            <a:gdLst/>
            <a:ahLst/>
            <a:cxnLst/>
            <a:rect l="l" t="t" r="r" b="b"/>
            <a:pathLst>
              <a:path w="5703605" h="5129284">
                <a:moveTo>
                  <a:pt x="0" y="0"/>
                </a:moveTo>
                <a:lnTo>
                  <a:pt x="5703605" y="0"/>
                </a:lnTo>
                <a:lnTo>
                  <a:pt x="5703605" y="5129284"/>
                </a:lnTo>
                <a:lnTo>
                  <a:pt x="0" y="51292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7036702" y="2231184"/>
            <a:ext cx="5979712" cy="5245361"/>
          </a:xfrm>
          <a:custGeom>
            <a:avLst/>
            <a:gdLst/>
            <a:ahLst/>
            <a:cxnLst/>
            <a:rect l="l" t="t" r="r" b="b"/>
            <a:pathLst>
              <a:path w="5979712" h="5245361">
                <a:moveTo>
                  <a:pt x="0" y="0"/>
                </a:moveTo>
                <a:lnTo>
                  <a:pt x="5979712" y="0"/>
                </a:lnTo>
                <a:lnTo>
                  <a:pt x="5979712" y="5245361"/>
                </a:lnTo>
                <a:lnTo>
                  <a:pt x="0" y="524536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180611" y="2231184"/>
            <a:ext cx="3566306" cy="5041259"/>
          </a:xfrm>
          <a:custGeom>
            <a:avLst/>
            <a:gdLst/>
            <a:ahLst/>
            <a:cxnLst/>
            <a:rect l="l" t="t" r="r" b="b"/>
            <a:pathLst>
              <a:path w="3566306" h="5041259">
                <a:moveTo>
                  <a:pt x="0" y="0"/>
                </a:moveTo>
                <a:lnTo>
                  <a:pt x="3566306" y="0"/>
                </a:lnTo>
                <a:lnTo>
                  <a:pt x="3566306" y="5041259"/>
                </a:lnTo>
                <a:lnTo>
                  <a:pt x="0" y="504125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5503658" y="4071827"/>
            <a:ext cx="1907463" cy="1359973"/>
          </a:xfrm>
          <a:custGeom>
            <a:avLst/>
            <a:gdLst/>
            <a:ahLst/>
            <a:cxnLst/>
            <a:rect l="l" t="t" r="r" b="b"/>
            <a:pathLst>
              <a:path w="1907463" h="1359973">
                <a:moveTo>
                  <a:pt x="0" y="0"/>
                </a:moveTo>
                <a:lnTo>
                  <a:pt x="1907462" y="0"/>
                </a:lnTo>
                <a:lnTo>
                  <a:pt x="1907462" y="1359973"/>
                </a:lnTo>
                <a:lnTo>
                  <a:pt x="0" y="135997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2724584" y="4071827"/>
            <a:ext cx="1803701" cy="1285994"/>
          </a:xfrm>
          <a:custGeom>
            <a:avLst/>
            <a:gdLst/>
            <a:ahLst/>
            <a:cxnLst/>
            <a:rect l="l" t="t" r="r" b="b"/>
            <a:pathLst>
              <a:path w="1803701" h="1285994">
                <a:moveTo>
                  <a:pt x="0" y="0"/>
                </a:moveTo>
                <a:lnTo>
                  <a:pt x="1803702" y="0"/>
                </a:lnTo>
                <a:lnTo>
                  <a:pt x="1803702" y="1285994"/>
                </a:lnTo>
                <a:lnTo>
                  <a:pt x="0" y="128599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666" b="-16666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6800797" y="1637969"/>
            <a:ext cx="5378995" cy="8047203"/>
          </a:xfrm>
          <a:custGeom>
            <a:avLst/>
            <a:gdLst/>
            <a:ahLst/>
            <a:cxnLst/>
            <a:rect l="l" t="t" r="r" b="b"/>
            <a:pathLst>
              <a:path w="5378995" h="8047203">
                <a:moveTo>
                  <a:pt x="0" y="0"/>
                </a:moveTo>
                <a:lnTo>
                  <a:pt x="5378995" y="0"/>
                </a:lnTo>
                <a:lnTo>
                  <a:pt x="5378995" y="8047203"/>
                </a:lnTo>
                <a:lnTo>
                  <a:pt x="0" y="804720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842921" y="728813"/>
            <a:ext cx="16690422" cy="5924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19"/>
              </a:lnSpc>
            </a:pPr>
            <a:r>
              <a:rPr lang="en-US" sz="3299">
                <a:solidFill>
                  <a:srgbClr val="000000"/>
                </a:solidFill>
                <a:latin typeface="Coco Gothic"/>
                <a:ea typeface="Coco Gothic"/>
                <a:cs typeface="Coco Gothic"/>
                <a:sym typeface="Coco Gothic"/>
              </a:rPr>
              <a:t>Then we duplicate it to have this result: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666" b="-16666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60356" y="2470416"/>
            <a:ext cx="7471943" cy="5346167"/>
          </a:xfrm>
          <a:custGeom>
            <a:avLst/>
            <a:gdLst/>
            <a:ahLst/>
            <a:cxnLst/>
            <a:rect l="l" t="t" r="r" b="b"/>
            <a:pathLst>
              <a:path w="7471943" h="5346167">
                <a:moveTo>
                  <a:pt x="0" y="0"/>
                </a:moveTo>
                <a:lnTo>
                  <a:pt x="7471943" y="0"/>
                </a:lnTo>
                <a:lnTo>
                  <a:pt x="7471943" y="5346168"/>
                </a:lnTo>
                <a:lnTo>
                  <a:pt x="0" y="534616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8774314" y="2470416"/>
            <a:ext cx="9030067" cy="5338128"/>
          </a:xfrm>
          <a:custGeom>
            <a:avLst/>
            <a:gdLst/>
            <a:ahLst/>
            <a:cxnLst/>
            <a:rect l="l" t="t" r="r" b="b"/>
            <a:pathLst>
              <a:path w="9030067" h="5338128">
                <a:moveTo>
                  <a:pt x="0" y="0"/>
                </a:moveTo>
                <a:lnTo>
                  <a:pt x="9030066" y="0"/>
                </a:lnTo>
                <a:lnTo>
                  <a:pt x="9030066" y="5338128"/>
                </a:lnTo>
                <a:lnTo>
                  <a:pt x="0" y="533812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666" b="-16666"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1180253" y="2462121"/>
            <a:ext cx="5049618" cy="0"/>
          </a:xfrm>
          <a:prstGeom prst="line">
            <a:avLst/>
          </a:prstGeom>
          <a:ln w="76200" cap="flat">
            <a:solidFill>
              <a:srgbClr val="574874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>
            <a:off x="1107009" y="495300"/>
            <a:ext cx="146488" cy="1675250"/>
            <a:chOff x="0" y="0"/>
            <a:chExt cx="38581" cy="44121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8581" cy="441218"/>
            </a:xfrm>
            <a:custGeom>
              <a:avLst/>
              <a:gdLst/>
              <a:ahLst/>
              <a:cxnLst/>
              <a:rect l="l" t="t" r="r" b="b"/>
              <a:pathLst>
                <a:path w="38581" h="441218">
                  <a:moveTo>
                    <a:pt x="0" y="0"/>
                  </a:moveTo>
                  <a:lnTo>
                    <a:pt x="38581" y="0"/>
                  </a:lnTo>
                  <a:lnTo>
                    <a:pt x="38581" y="441218"/>
                  </a:lnTo>
                  <a:lnTo>
                    <a:pt x="0" y="441218"/>
                  </a:lnTo>
                  <a:close/>
                </a:path>
              </a:pathLst>
            </a:custGeom>
            <a:solidFill>
              <a:srgbClr val="574874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38581" cy="4888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3397658" y="3337133"/>
            <a:ext cx="11633857" cy="6544044"/>
          </a:xfrm>
          <a:custGeom>
            <a:avLst/>
            <a:gdLst/>
            <a:ahLst/>
            <a:cxnLst/>
            <a:rect l="l" t="t" r="r" b="b"/>
            <a:pathLst>
              <a:path w="11633857" h="6544044">
                <a:moveTo>
                  <a:pt x="0" y="0"/>
                </a:moveTo>
                <a:lnTo>
                  <a:pt x="11633857" y="0"/>
                </a:lnTo>
                <a:lnTo>
                  <a:pt x="11633857" y="6544044"/>
                </a:lnTo>
                <a:lnTo>
                  <a:pt x="0" y="65440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513465" y="960163"/>
            <a:ext cx="16497087" cy="6458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53"/>
              </a:lnSpc>
            </a:pPr>
            <a:r>
              <a:rPr lang="en-US" sz="3823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EXAMPLE OF A TIMER 555 CREATION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53497" y="2573227"/>
            <a:ext cx="15922179" cy="5924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19"/>
              </a:lnSpc>
            </a:pPr>
            <a:r>
              <a:rPr lang="en-US" sz="3299">
                <a:solidFill>
                  <a:srgbClr val="000000"/>
                </a:solidFill>
                <a:latin typeface="Coco Gothic"/>
                <a:ea typeface="Coco Gothic"/>
                <a:cs typeface="Coco Gothic"/>
                <a:sym typeface="Coco Gothic"/>
              </a:rPr>
              <a:t>In the next step we will create the device symbol</a:t>
            </a:r>
          </a:p>
        </p:txBody>
      </p:sp>
      <p:sp>
        <p:nvSpPr>
          <p:cNvPr id="10" name="Freeform 10"/>
          <p:cNvSpPr/>
          <p:nvPr/>
        </p:nvSpPr>
        <p:spPr>
          <a:xfrm flipH="1">
            <a:off x="3558062" y="6789643"/>
            <a:ext cx="3033492" cy="3384221"/>
          </a:xfrm>
          <a:custGeom>
            <a:avLst/>
            <a:gdLst/>
            <a:ahLst/>
            <a:cxnLst/>
            <a:rect l="l" t="t" r="r" b="b"/>
            <a:pathLst>
              <a:path w="3033492" h="3384221">
                <a:moveTo>
                  <a:pt x="3033492" y="0"/>
                </a:moveTo>
                <a:lnTo>
                  <a:pt x="0" y="0"/>
                </a:lnTo>
                <a:lnTo>
                  <a:pt x="0" y="3384221"/>
                </a:lnTo>
                <a:lnTo>
                  <a:pt x="3033492" y="3384221"/>
                </a:lnTo>
                <a:lnTo>
                  <a:pt x="3033492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3397658" y="6937538"/>
            <a:ext cx="246129" cy="246129"/>
          </a:xfrm>
          <a:custGeom>
            <a:avLst/>
            <a:gdLst/>
            <a:ahLst/>
            <a:cxnLst/>
            <a:rect l="l" t="t" r="r" b="b"/>
            <a:pathLst>
              <a:path w="246129" h="246129">
                <a:moveTo>
                  <a:pt x="0" y="0"/>
                </a:moveTo>
                <a:lnTo>
                  <a:pt x="246129" y="0"/>
                </a:lnTo>
                <a:lnTo>
                  <a:pt x="246129" y="246129"/>
                </a:lnTo>
                <a:lnTo>
                  <a:pt x="0" y="24612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w="19050" cap="sq">
            <a:solidFill>
              <a:srgbClr val="FF000F"/>
            </a:solidFill>
            <a:prstDash val="solid"/>
            <a:miter/>
          </a:ln>
        </p:spPr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666" b="-16666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554793" y="348618"/>
            <a:ext cx="16964197" cy="9542361"/>
          </a:xfrm>
          <a:custGeom>
            <a:avLst/>
            <a:gdLst/>
            <a:ahLst/>
            <a:cxnLst/>
            <a:rect l="l" t="t" r="r" b="b"/>
            <a:pathLst>
              <a:path w="16964197" h="9542361">
                <a:moveTo>
                  <a:pt x="0" y="0"/>
                </a:moveTo>
                <a:lnTo>
                  <a:pt x="16964197" y="0"/>
                </a:lnTo>
                <a:lnTo>
                  <a:pt x="16964197" y="9542361"/>
                </a:lnTo>
                <a:lnTo>
                  <a:pt x="0" y="954236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666" b="-16666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415389" y="1358656"/>
            <a:ext cx="13457222" cy="7569687"/>
          </a:xfrm>
          <a:custGeom>
            <a:avLst/>
            <a:gdLst/>
            <a:ahLst/>
            <a:cxnLst/>
            <a:rect l="l" t="t" r="r" b="b"/>
            <a:pathLst>
              <a:path w="13457222" h="7569687">
                <a:moveTo>
                  <a:pt x="0" y="0"/>
                </a:moveTo>
                <a:lnTo>
                  <a:pt x="13457222" y="0"/>
                </a:lnTo>
                <a:lnTo>
                  <a:pt x="13457222" y="7569688"/>
                </a:lnTo>
                <a:lnTo>
                  <a:pt x="0" y="75696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2575793" y="3895443"/>
            <a:ext cx="3033492" cy="3384221"/>
          </a:xfrm>
          <a:custGeom>
            <a:avLst/>
            <a:gdLst/>
            <a:ahLst/>
            <a:cxnLst/>
            <a:rect l="l" t="t" r="r" b="b"/>
            <a:pathLst>
              <a:path w="3033492" h="3384221">
                <a:moveTo>
                  <a:pt x="3033492" y="0"/>
                </a:moveTo>
                <a:lnTo>
                  <a:pt x="0" y="0"/>
                </a:lnTo>
                <a:lnTo>
                  <a:pt x="0" y="3384221"/>
                </a:lnTo>
                <a:lnTo>
                  <a:pt x="3033492" y="3384221"/>
                </a:lnTo>
                <a:lnTo>
                  <a:pt x="3033492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2415389" y="4043338"/>
            <a:ext cx="246129" cy="246129"/>
          </a:xfrm>
          <a:custGeom>
            <a:avLst/>
            <a:gdLst/>
            <a:ahLst/>
            <a:cxnLst/>
            <a:rect l="l" t="t" r="r" b="b"/>
            <a:pathLst>
              <a:path w="246129" h="246129">
                <a:moveTo>
                  <a:pt x="0" y="0"/>
                </a:moveTo>
                <a:lnTo>
                  <a:pt x="246129" y="0"/>
                </a:lnTo>
                <a:lnTo>
                  <a:pt x="246129" y="246129"/>
                </a:lnTo>
                <a:lnTo>
                  <a:pt x="0" y="24612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w="19050" cap="sq">
            <a:solidFill>
              <a:srgbClr val="FF000F"/>
            </a:solidFill>
            <a:prstDash val="solid"/>
            <a:miter/>
          </a:ln>
        </p:spPr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666" b="-16666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661113" y="561258"/>
            <a:ext cx="16598187" cy="9336480"/>
          </a:xfrm>
          <a:custGeom>
            <a:avLst/>
            <a:gdLst/>
            <a:ahLst/>
            <a:cxnLst/>
            <a:rect l="l" t="t" r="r" b="b"/>
            <a:pathLst>
              <a:path w="16598187" h="9336480">
                <a:moveTo>
                  <a:pt x="0" y="0"/>
                </a:moveTo>
                <a:lnTo>
                  <a:pt x="16598187" y="0"/>
                </a:lnTo>
                <a:lnTo>
                  <a:pt x="16598187" y="9336480"/>
                </a:lnTo>
                <a:lnTo>
                  <a:pt x="0" y="93364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9485390" y="7161763"/>
            <a:ext cx="1879260" cy="2096537"/>
          </a:xfrm>
          <a:custGeom>
            <a:avLst/>
            <a:gdLst/>
            <a:ahLst/>
            <a:cxnLst/>
            <a:rect l="l" t="t" r="r" b="b"/>
            <a:pathLst>
              <a:path w="1879260" h="2096537">
                <a:moveTo>
                  <a:pt x="1879260" y="0"/>
                </a:moveTo>
                <a:lnTo>
                  <a:pt x="0" y="0"/>
                </a:lnTo>
                <a:lnTo>
                  <a:pt x="0" y="2096537"/>
                </a:lnTo>
                <a:lnTo>
                  <a:pt x="1879260" y="2096537"/>
                </a:lnTo>
                <a:lnTo>
                  <a:pt x="187926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666" b="-16666"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1107009" y="3150910"/>
            <a:ext cx="5049618" cy="0"/>
          </a:xfrm>
          <a:prstGeom prst="line">
            <a:avLst/>
          </a:prstGeom>
          <a:ln w="76200" cap="flat">
            <a:solidFill>
              <a:srgbClr val="574874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>
            <a:off x="1107009" y="1028700"/>
            <a:ext cx="146488" cy="1675250"/>
            <a:chOff x="0" y="0"/>
            <a:chExt cx="38581" cy="44121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8581" cy="441218"/>
            </a:xfrm>
            <a:custGeom>
              <a:avLst/>
              <a:gdLst/>
              <a:ahLst/>
              <a:cxnLst/>
              <a:rect l="l" t="t" r="r" b="b"/>
              <a:pathLst>
                <a:path w="38581" h="441218">
                  <a:moveTo>
                    <a:pt x="0" y="0"/>
                  </a:moveTo>
                  <a:lnTo>
                    <a:pt x="38581" y="0"/>
                  </a:lnTo>
                  <a:lnTo>
                    <a:pt x="38581" y="441218"/>
                  </a:lnTo>
                  <a:lnTo>
                    <a:pt x="0" y="441218"/>
                  </a:lnTo>
                  <a:close/>
                </a:path>
              </a:pathLst>
            </a:custGeom>
            <a:solidFill>
              <a:srgbClr val="574874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38581" cy="4888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332822" y="1488500"/>
            <a:ext cx="15926478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WAYS TO ADD A NEW PROTEUS COMPONENT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026839" y="4642738"/>
            <a:ext cx="11750755" cy="17545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19"/>
              </a:lnSpc>
            </a:pPr>
            <a:r>
              <a:rPr lang="en-US" sz="3299">
                <a:solidFill>
                  <a:srgbClr val="000000"/>
                </a:solidFill>
                <a:latin typeface="Coco Gothic"/>
                <a:ea typeface="Coco Gothic"/>
                <a:cs typeface="Coco Gothic"/>
                <a:sym typeface="Coco Gothic"/>
              </a:rPr>
              <a:t>There are two ways to add a new Proteus component:</a:t>
            </a:r>
          </a:p>
          <a:p>
            <a:pPr algn="l">
              <a:lnSpc>
                <a:spcPts val="4619"/>
              </a:lnSpc>
            </a:pPr>
            <a:r>
              <a:rPr lang="en-US" sz="3299">
                <a:solidFill>
                  <a:srgbClr val="000000"/>
                </a:solidFill>
                <a:latin typeface="Coco Gothic"/>
                <a:ea typeface="Coco Gothic"/>
                <a:cs typeface="Coco Gothic"/>
                <a:sym typeface="Coco Gothic"/>
              </a:rPr>
              <a:t>1. Create a component from scratch using electronic devices.</a:t>
            </a:r>
          </a:p>
          <a:p>
            <a:pPr algn="l">
              <a:lnSpc>
                <a:spcPts val="4619"/>
              </a:lnSpc>
            </a:pPr>
            <a:r>
              <a:rPr lang="en-US" sz="3299">
                <a:solidFill>
                  <a:srgbClr val="000000"/>
                </a:solidFill>
                <a:latin typeface="Coco Gothic"/>
                <a:ea typeface="Coco Gothic"/>
                <a:cs typeface="Coco Gothic"/>
                <a:sym typeface="Coco Gothic"/>
              </a:rPr>
              <a:t>2. Use the VSM library (C++ project).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666" b="-16666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768968" y="1959991"/>
            <a:ext cx="5819202" cy="5569620"/>
          </a:xfrm>
          <a:custGeom>
            <a:avLst/>
            <a:gdLst/>
            <a:ahLst/>
            <a:cxnLst/>
            <a:rect l="l" t="t" r="r" b="b"/>
            <a:pathLst>
              <a:path w="5819202" h="5569620">
                <a:moveTo>
                  <a:pt x="0" y="0"/>
                </a:moveTo>
                <a:lnTo>
                  <a:pt x="5819202" y="0"/>
                </a:lnTo>
                <a:lnTo>
                  <a:pt x="5819202" y="5569620"/>
                </a:lnTo>
                <a:lnTo>
                  <a:pt x="0" y="55696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1158350" y="1639579"/>
            <a:ext cx="4795842" cy="6210443"/>
          </a:xfrm>
          <a:custGeom>
            <a:avLst/>
            <a:gdLst/>
            <a:ahLst/>
            <a:cxnLst/>
            <a:rect l="l" t="t" r="r" b="b"/>
            <a:pathLst>
              <a:path w="4795842" h="6210443">
                <a:moveTo>
                  <a:pt x="0" y="0"/>
                </a:moveTo>
                <a:lnTo>
                  <a:pt x="4795842" y="0"/>
                </a:lnTo>
                <a:lnTo>
                  <a:pt x="4795842" y="6210444"/>
                </a:lnTo>
                <a:lnTo>
                  <a:pt x="0" y="621044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8419529" y="3783527"/>
            <a:ext cx="1907463" cy="1359973"/>
          </a:xfrm>
          <a:custGeom>
            <a:avLst/>
            <a:gdLst/>
            <a:ahLst/>
            <a:cxnLst/>
            <a:rect l="l" t="t" r="r" b="b"/>
            <a:pathLst>
              <a:path w="1907463" h="1359973">
                <a:moveTo>
                  <a:pt x="0" y="0"/>
                </a:moveTo>
                <a:lnTo>
                  <a:pt x="1907462" y="0"/>
                </a:lnTo>
                <a:lnTo>
                  <a:pt x="1907462" y="1359973"/>
                </a:lnTo>
                <a:lnTo>
                  <a:pt x="0" y="135997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666" b="-16666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5407394" y="1028700"/>
            <a:ext cx="7473212" cy="7825137"/>
          </a:xfrm>
          <a:custGeom>
            <a:avLst/>
            <a:gdLst/>
            <a:ahLst/>
            <a:cxnLst/>
            <a:rect l="l" t="t" r="r" b="b"/>
            <a:pathLst>
              <a:path w="7473212" h="7825137">
                <a:moveTo>
                  <a:pt x="0" y="0"/>
                </a:moveTo>
                <a:lnTo>
                  <a:pt x="7473212" y="0"/>
                </a:lnTo>
                <a:lnTo>
                  <a:pt x="7473212" y="7825137"/>
                </a:lnTo>
                <a:lnTo>
                  <a:pt x="0" y="782513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666" b="-16666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767432" y="561258"/>
            <a:ext cx="15920560" cy="8955315"/>
          </a:xfrm>
          <a:custGeom>
            <a:avLst/>
            <a:gdLst/>
            <a:ahLst/>
            <a:cxnLst/>
            <a:rect l="l" t="t" r="r" b="b"/>
            <a:pathLst>
              <a:path w="15920560" h="8955315">
                <a:moveTo>
                  <a:pt x="0" y="0"/>
                </a:moveTo>
                <a:lnTo>
                  <a:pt x="15920560" y="0"/>
                </a:lnTo>
                <a:lnTo>
                  <a:pt x="15920560" y="8955315"/>
                </a:lnTo>
                <a:lnTo>
                  <a:pt x="0" y="89553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666" b="-16666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353312" y="2416551"/>
            <a:ext cx="6715007" cy="5110283"/>
          </a:xfrm>
          <a:custGeom>
            <a:avLst/>
            <a:gdLst/>
            <a:ahLst/>
            <a:cxnLst/>
            <a:rect l="l" t="t" r="r" b="b"/>
            <a:pathLst>
              <a:path w="6715007" h="5110283">
                <a:moveTo>
                  <a:pt x="0" y="0"/>
                </a:moveTo>
                <a:lnTo>
                  <a:pt x="6715007" y="0"/>
                </a:lnTo>
                <a:lnTo>
                  <a:pt x="6715007" y="5110283"/>
                </a:lnTo>
                <a:lnTo>
                  <a:pt x="0" y="511028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9786225" y="2416551"/>
            <a:ext cx="7473075" cy="5297580"/>
          </a:xfrm>
          <a:custGeom>
            <a:avLst/>
            <a:gdLst/>
            <a:ahLst/>
            <a:cxnLst/>
            <a:rect l="l" t="t" r="r" b="b"/>
            <a:pathLst>
              <a:path w="7473075" h="5297580">
                <a:moveTo>
                  <a:pt x="0" y="0"/>
                </a:moveTo>
                <a:lnTo>
                  <a:pt x="7473075" y="0"/>
                </a:lnTo>
                <a:lnTo>
                  <a:pt x="7473075" y="5297580"/>
                </a:lnTo>
                <a:lnTo>
                  <a:pt x="0" y="52975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666" b="-16666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51947" y="2718083"/>
            <a:ext cx="6966851" cy="5069774"/>
          </a:xfrm>
          <a:custGeom>
            <a:avLst/>
            <a:gdLst/>
            <a:ahLst/>
            <a:cxnLst/>
            <a:rect l="l" t="t" r="r" b="b"/>
            <a:pathLst>
              <a:path w="6966851" h="5069774">
                <a:moveTo>
                  <a:pt x="0" y="0"/>
                </a:moveTo>
                <a:lnTo>
                  <a:pt x="6966851" y="0"/>
                </a:lnTo>
                <a:lnTo>
                  <a:pt x="6966851" y="5069774"/>
                </a:lnTo>
                <a:lnTo>
                  <a:pt x="0" y="506977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7499368" y="673521"/>
            <a:ext cx="10169571" cy="4203423"/>
          </a:xfrm>
          <a:custGeom>
            <a:avLst/>
            <a:gdLst/>
            <a:ahLst/>
            <a:cxnLst/>
            <a:rect l="l" t="t" r="r" b="b"/>
            <a:pathLst>
              <a:path w="10169571" h="4203423">
                <a:moveTo>
                  <a:pt x="0" y="0"/>
                </a:moveTo>
                <a:lnTo>
                  <a:pt x="10169571" y="0"/>
                </a:lnTo>
                <a:lnTo>
                  <a:pt x="10169571" y="4203423"/>
                </a:lnTo>
                <a:lnTo>
                  <a:pt x="0" y="420342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7499368" y="5815697"/>
            <a:ext cx="10169571" cy="3654540"/>
          </a:xfrm>
          <a:custGeom>
            <a:avLst/>
            <a:gdLst/>
            <a:ahLst/>
            <a:cxnLst/>
            <a:rect l="l" t="t" r="r" b="b"/>
            <a:pathLst>
              <a:path w="10169571" h="3654540">
                <a:moveTo>
                  <a:pt x="0" y="0"/>
                </a:moveTo>
                <a:lnTo>
                  <a:pt x="10169571" y="0"/>
                </a:lnTo>
                <a:lnTo>
                  <a:pt x="10169571" y="3654540"/>
                </a:lnTo>
                <a:lnTo>
                  <a:pt x="0" y="365454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773938" y="6893512"/>
            <a:ext cx="314771" cy="749455"/>
          </a:xfrm>
          <a:prstGeom prst="rect">
            <a:avLst/>
          </a:prstGeom>
        </p:spPr>
      </p:pic>
      <p:sp>
        <p:nvSpPr>
          <p:cNvPr id="7" name="Freeform 7"/>
          <p:cNvSpPr/>
          <p:nvPr/>
        </p:nvSpPr>
        <p:spPr>
          <a:xfrm>
            <a:off x="13307541" y="3979017"/>
            <a:ext cx="628933" cy="731317"/>
          </a:xfrm>
          <a:custGeom>
            <a:avLst/>
            <a:gdLst/>
            <a:ahLst/>
            <a:cxnLst/>
            <a:rect l="l" t="t" r="r" b="b"/>
            <a:pathLst>
              <a:path w="628933" h="731317">
                <a:moveTo>
                  <a:pt x="0" y="0"/>
                </a:moveTo>
                <a:lnTo>
                  <a:pt x="628933" y="0"/>
                </a:lnTo>
                <a:lnTo>
                  <a:pt x="628933" y="731317"/>
                </a:lnTo>
                <a:lnTo>
                  <a:pt x="0" y="73131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4736886" y="8085034"/>
            <a:ext cx="1173645" cy="1385203"/>
          </a:xfrm>
          <a:custGeom>
            <a:avLst/>
            <a:gdLst/>
            <a:ahLst/>
            <a:cxnLst/>
            <a:rect l="l" t="t" r="r" b="b"/>
            <a:pathLst>
              <a:path w="1173645" h="1385203">
                <a:moveTo>
                  <a:pt x="0" y="0"/>
                </a:moveTo>
                <a:lnTo>
                  <a:pt x="1173644" y="0"/>
                </a:lnTo>
                <a:lnTo>
                  <a:pt x="1173644" y="1385203"/>
                </a:lnTo>
                <a:lnTo>
                  <a:pt x="0" y="138520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666" b="-16666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5303344" y="2226340"/>
            <a:ext cx="7681312" cy="5834320"/>
          </a:xfrm>
          <a:custGeom>
            <a:avLst/>
            <a:gdLst/>
            <a:ahLst/>
            <a:cxnLst/>
            <a:rect l="l" t="t" r="r" b="b"/>
            <a:pathLst>
              <a:path w="7681312" h="5834320">
                <a:moveTo>
                  <a:pt x="0" y="0"/>
                </a:moveTo>
                <a:lnTo>
                  <a:pt x="7681312" y="0"/>
                </a:lnTo>
                <a:lnTo>
                  <a:pt x="7681312" y="5834320"/>
                </a:lnTo>
                <a:lnTo>
                  <a:pt x="0" y="58343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666" b="-16666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991625" y="1688613"/>
            <a:ext cx="14599292" cy="8212102"/>
          </a:xfrm>
          <a:custGeom>
            <a:avLst/>
            <a:gdLst/>
            <a:ahLst/>
            <a:cxnLst/>
            <a:rect l="l" t="t" r="r" b="b"/>
            <a:pathLst>
              <a:path w="14599292" h="8212102">
                <a:moveTo>
                  <a:pt x="0" y="0"/>
                </a:moveTo>
                <a:lnTo>
                  <a:pt x="14599292" y="0"/>
                </a:lnTo>
                <a:lnTo>
                  <a:pt x="14599292" y="8212101"/>
                </a:lnTo>
                <a:lnTo>
                  <a:pt x="0" y="82121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668738" y="933450"/>
            <a:ext cx="15922179" cy="5924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19"/>
              </a:lnSpc>
            </a:pPr>
            <a:r>
              <a:rPr lang="en-US" sz="3299">
                <a:solidFill>
                  <a:srgbClr val="000000"/>
                </a:solidFill>
                <a:latin typeface="Coco Gothic"/>
                <a:ea typeface="Coco Gothic"/>
                <a:cs typeface="Coco Gothic"/>
                <a:sym typeface="Coco Gothic"/>
              </a:rPr>
              <a:t>In the final step we will add the internal circuit design of the model </a:t>
            </a:r>
          </a:p>
        </p:txBody>
      </p:sp>
      <p:sp>
        <p:nvSpPr>
          <p:cNvPr id="5" name="Freeform 5"/>
          <p:cNvSpPr/>
          <p:nvPr/>
        </p:nvSpPr>
        <p:spPr>
          <a:xfrm flipH="1">
            <a:off x="9032725" y="6516494"/>
            <a:ext cx="3033492" cy="3384221"/>
          </a:xfrm>
          <a:custGeom>
            <a:avLst/>
            <a:gdLst/>
            <a:ahLst/>
            <a:cxnLst/>
            <a:rect l="l" t="t" r="r" b="b"/>
            <a:pathLst>
              <a:path w="3033492" h="3384221">
                <a:moveTo>
                  <a:pt x="3033492" y="0"/>
                </a:moveTo>
                <a:lnTo>
                  <a:pt x="0" y="0"/>
                </a:lnTo>
                <a:lnTo>
                  <a:pt x="0" y="3384220"/>
                </a:lnTo>
                <a:lnTo>
                  <a:pt x="3033492" y="3384220"/>
                </a:lnTo>
                <a:lnTo>
                  <a:pt x="3033492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8872321" y="6664389"/>
            <a:ext cx="246129" cy="246129"/>
          </a:xfrm>
          <a:custGeom>
            <a:avLst/>
            <a:gdLst/>
            <a:ahLst/>
            <a:cxnLst/>
            <a:rect l="l" t="t" r="r" b="b"/>
            <a:pathLst>
              <a:path w="246129" h="246129">
                <a:moveTo>
                  <a:pt x="0" y="0"/>
                </a:moveTo>
                <a:lnTo>
                  <a:pt x="246129" y="0"/>
                </a:lnTo>
                <a:lnTo>
                  <a:pt x="246129" y="246129"/>
                </a:lnTo>
                <a:lnTo>
                  <a:pt x="0" y="24612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w="19050" cap="sq">
            <a:solidFill>
              <a:srgbClr val="FF000F"/>
            </a:solidFill>
            <a:prstDash val="solid"/>
            <a:miter/>
          </a:ln>
        </p:spPr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666" b="-16666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28700" y="614418"/>
            <a:ext cx="15649239" cy="8802697"/>
          </a:xfrm>
          <a:custGeom>
            <a:avLst/>
            <a:gdLst/>
            <a:ahLst/>
            <a:cxnLst/>
            <a:rect l="l" t="t" r="r" b="b"/>
            <a:pathLst>
              <a:path w="15649239" h="8802697">
                <a:moveTo>
                  <a:pt x="0" y="0"/>
                </a:moveTo>
                <a:lnTo>
                  <a:pt x="15649239" y="0"/>
                </a:lnTo>
                <a:lnTo>
                  <a:pt x="15649239" y="8802697"/>
                </a:lnTo>
                <a:lnTo>
                  <a:pt x="0" y="880269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666" b="-16666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687693" y="454938"/>
            <a:ext cx="16571607" cy="9321529"/>
          </a:xfrm>
          <a:custGeom>
            <a:avLst/>
            <a:gdLst/>
            <a:ahLst/>
            <a:cxnLst/>
            <a:rect l="l" t="t" r="r" b="b"/>
            <a:pathLst>
              <a:path w="16571607" h="9321529">
                <a:moveTo>
                  <a:pt x="0" y="0"/>
                </a:moveTo>
                <a:lnTo>
                  <a:pt x="16571607" y="0"/>
                </a:lnTo>
                <a:lnTo>
                  <a:pt x="16571607" y="9321529"/>
                </a:lnTo>
                <a:lnTo>
                  <a:pt x="0" y="932152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666" b="-16666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794012" y="512638"/>
            <a:ext cx="16465288" cy="9261724"/>
          </a:xfrm>
          <a:custGeom>
            <a:avLst/>
            <a:gdLst/>
            <a:ahLst/>
            <a:cxnLst/>
            <a:rect l="l" t="t" r="r" b="b"/>
            <a:pathLst>
              <a:path w="16465288" h="9261724">
                <a:moveTo>
                  <a:pt x="0" y="0"/>
                </a:moveTo>
                <a:lnTo>
                  <a:pt x="16465288" y="0"/>
                </a:lnTo>
                <a:lnTo>
                  <a:pt x="16465288" y="9261724"/>
                </a:lnTo>
                <a:lnTo>
                  <a:pt x="0" y="92617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666" b="-16666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602228" y="4306535"/>
            <a:ext cx="13083543" cy="836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93"/>
              </a:lnSpc>
            </a:pPr>
            <a:r>
              <a:rPr lang="en-US" sz="4923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CREATING A NEW DEVICE FROM SCRATCH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666" b="-16666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31931" y="322038"/>
            <a:ext cx="14938758" cy="8403051"/>
          </a:xfrm>
          <a:custGeom>
            <a:avLst/>
            <a:gdLst/>
            <a:ahLst/>
            <a:cxnLst/>
            <a:rect l="l" t="t" r="r" b="b"/>
            <a:pathLst>
              <a:path w="14938758" h="8403051">
                <a:moveTo>
                  <a:pt x="0" y="0"/>
                </a:moveTo>
                <a:lnTo>
                  <a:pt x="14938758" y="0"/>
                </a:lnTo>
                <a:lnTo>
                  <a:pt x="14938758" y="8403052"/>
                </a:lnTo>
                <a:lnTo>
                  <a:pt x="0" y="840305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3252676" y="8914447"/>
            <a:ext cx="15922179" cy="5924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19"/>
              </a:lnSpc>
            </a:pPr>
            <a:r>
              <a:rPr lang="en-US" sz="3299">
                <a:solidFill>
                  <a:srgbClr val="000000"/>
                </a:solidFill>
                <a:latin typeface="Coco Gothic"/>
                <a:ea typeface="Coco Gothic"/>
                <a:cs typeface="Coco Gothic"/>
                <a:sym typeface="Coco Gothic"/>
              </a:rPr>
              <a:t>then add all the inputs and the outputs with the same way 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666" b="-16666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017033" y="2082760"/>
            <a:ext cx="10253934" cy="6121480"/>
          </a:xfrm>
          <a:custGeom>
            <a:avLst/>
            <a:gdLst/>
            <a:ahLst/>
            <a:cxnLst/>
            <a:rect l="l" t="t" r="r" b="b"/>
            <a:pathLst>
              <a:path w="10253934" h="6121480">
                <a:moveTo>
                  <a:pt x="0" y="0"/>
                </a:moveTo>
                <a:lnTo>
                  <a:pt x="10253934" y="0"/>
                </a:lnTo>
                <a:lnTo>
                  <a:pt x="10253934" y="6121480"/>
                </a:lnTo>
                <a:lnTo>
                  <a:pt x="0" y="61214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666" b="-16666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229389" y="1028700"/>
            <a:ext cx="15829222" cy="8210008"/>
          </a:xfrm>
          <a:custGeom>
            <a:avLst/>
            <a:gdLst/>
            <a:ahLst/>
            <a:cxnLst/>
            <a:rect l="l" t="t" r="r" b="b"/>
            <a:pathLst>
              <a:path w="15829222" h="8210008">
                <a:moveTo>
                  <a:pt x="0" y="0"/>
                </a:moveTo>
                <a:lnTo>
                  <a:pt x="15829222" y="0"/>
                </a:lnTo>
                <a:lnTo>
                  <a:pt x="15829222" y="8210008"/>
                </a:lnTo>
                <a:lnTo>
                  <a:pt x="0" y="821000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666" b="-16666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534409" y="2401728"/>
            <a:ext cx="7223895" cy="5445445"/>
          </a:xfrm>
          <a:custGeom>
            <a:avLst/>
            <a:gdLst/>
            <a:ahLst/>
            <a:cxnLst/>
            <a:rect l="l" t="t" r="r" b="b"/>
            <a:pathLst>
              <a:path w="7223895" h="5445445">
                <a:moveTo>
                  <a:pt x="0" y="0"/>
                </a:moveTo>
                <a:lnTo>
                  <a:pt x="7223895" y="0"/>
                </a:lnTo>
                <a:lnTo>
                  <a:pt x="7223895" y="5445444"/>
                </a:lnTo>
                <a:lnTo>
                  <a:pt x="0" y="54454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9808511" y="2401728"/>
            <a:ext cx="7565089" cy="5445445"/>
          </a:xfrm>
          <a:custGeom>
            <a:avLst/>
            <a:gdLst/>
            <a:ahLst/>
            <a:cxnLst/>
            <a:rect l="l" t="t" r="r" b="b"/>
            <a:pathLst>
              <a:path w="7565089" h="5445445">
                <a:moveTo>
                  <a:pt x="0" y="0"/>
                </a:moveTo>
                <a:lnTo>
                  <a:pt x="7565089" y="0"/>
                </a:lnTo>
                <a:lnTo>
                  <a:pt x="7565089" y="5445444"/>
                </a:lnTo>
                <a:lnTo>
                  <a:pt x="0" y="544544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666" b="-16666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-207721" y="4244005"/>
            <a:ext cx="18495721" cy="1703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93"/>
              </a:lnSpc>
            </a:pPr>
            <a:r>
              <a:rPr lang="en-US" sz="4923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CREATE A DEVICE USING the VSM library</a:t>
            </a:r>
          </a:p>
          <a:p>
            <a:pPr algn="ctr">
              <a:lnSpc>
                <a:spcPts val="6893"/>
              </a:lnSpc>
            </a:pPr>
            <a:r>
              <a:rPr lang="en-US" sz="4923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 (C++ project)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666" b="-16666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5068794" y="5793372"/>
            <a:ext cx="2877460" cy="1611378"/>
          </a:xfrm>
          <a:custGeom>
            <a:avLst/>
            <a:gdLst/>
            <a:ahLst/>
            <a:cxnLst/>
            <a:rect l="l" t="t" r="r" b="b"/>
            <a:pathLst>
              <a:path w="2877460" h="1611378">
                <a:moveTo>
                  <a:pt x="0" y="0"/>
                </a:moveTo>
                <a:lnTo>
                  <a:pt x="2877460" y="0"/>
                </a:lnTo>
                <a:lnTo>
                  <a:pt x="2877460" y="1611377"/>
                </a:lnTo>
                <a:lnTo>
                  <a:pt x="0" y="161137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9144000" y="6226552"/>
            <a:ext cx="3725081" cy="745016"/>
          </a:xfrm>
          <a:custGeom>
            <a:avLst/>
            <a:gdLst/>
            <a:ahLst/>
            <a:cxnLst/>
            <a:rect l="l" t="t" r="r" b="b"/>
            <a:pathLst>
              <a:path w="3725081" h="745016">
                <a:moveTo>
                  <a:pt x="0" y="0"/>
                </a:moveTo>
                <a:lnTo>
                  <a:pt x="3725081" y="0"/>
                </a:lnTo>
                <a:lnTo>
                  <a:pt x="3725081" y="745017"/>
                </a:lnTo>
                <a:lnTo>
                  <a:pt x="0" y="74501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458381" y="2271001"/>
            <a:ext cx="15371237" cy="11734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19"/>
              </a:lnSpc>
            </a:pPr>
            <a:r>
              <a:rPr lang="en-US" sz="3299">
                <a:solidFill>
                  <a:srgbClr val="000000"/>
                </a:solidFill>
                <a:latin typeface="Coco Gothic"/>
                <a:ea typeface="Coco Gothic"/>
                <a:cs typeface="Coco Gothic"/>
                <a:sym typeface="Coco Gothic"/>
              </a:rPr>
              <a:t>The principle of this method is to replace the internal architecture with a DLL file. To do this, you need to create a C++ (DLL) project in Visual Studio.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666" b="-16666"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1286442" y="2515215"/>
            <a:ext cx="5049618" cy="0"/>
          </a:xfrm>
          <a:prstGeom prst="line">
            <a:avLst/>
          </a:prstGeom>
          <a:ln w="76200" cap="flat">
            <a:solidFill>
              <a:srgbClr val="574874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>
            <a:off x="1213198" y="548394"/>
            <a:ext cx="146488" cy="1675250"/>
            <a:chOff x="0" y="0"/>
            <a:chExt cx="38581" cy="44121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8581" cy="441218"/>
            </a:xfrm>
            <a:custGeom>
              <a:avLst/>
              <a:gdLst/>
              <a:ahLst/>
              <a:cxnLst/>
              <a:rect l="l" t="t" r="r" b="b"/>
              <a:pathLst>
                <a:path w="38581" h="441218">
                  <a:moveTo>
                    <a:pt x="0" y="0"/>
                  </a:moveTo>
                  <a:lnTo>
                    <a:pt x="38581" y="0"/>
                  </a:lnTo>
                  <a:lnTo>
                    <a:pt x="38581" y="441218"/>
                  </a:lnTo>
                  <a:lnTo>
                    <a:pt x="0" y="441218"/>
                  </a:lnTo>
                  <a:close/>
                </a:path>
              </a:pathLst>
            </a:custGeom>
            <a:solidFill>
              <a:srgbClr val="574874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38581" cy="4888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619653" y="994207"/>
            <a:ext cx="16497087" cy="697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33"/>
              </a:lnSpc>
            </a:pPr>
            <a:r>
              <a:rPr lang="en-US" sz="4023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ADD VSM.HPP LIBRARY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86442" y="3267690"/>
            <a:ext cx="15990942" cy="29673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5" lvl="1" indent="-302257" algn="l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Creates and manages virtual simulation models.</a:t>
            </a:r>
          </a:p>
          <a:p>
            <a:pPr marL="604515" lvl="1" indent="-302257" algn="l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Allows running and analyzing simulations in a digital environment.</a:t>
            </a:r>
          </a:p>
          <a:p>
            <a:pPr marL="604515" lvl="1" indent="-302257" algn="l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Includes APIs for model setup and interaction.</a:t>
            </a:r>
          </a:p>
          <a:p>
            <a:pPr marL="604515" lvl="1" indent="-302257" algn="l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here is the link of the vsm file to download : https://github.com/mavrus95/VSMMODS/blob/master/VSM.LIBS/DIGITAL_POTS_DLL/DP_POT/VSM.HPP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458381" y="6920846"/>
            <a:ext cx="15371237" cy="5924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19"/>
              </a:lnSpc>
            </a:pPr>
            <a:r>
              <a:rPr lang="en-US" sz="3299">
                <a:solidFill>
                  <a:srgbClr val="000000"/>
                </a:solidFill>
                <a:latin typeface="Coco Gothic"/>
                <a:ea typeface="Coco Gothic"/>
                <a:cs typeface="Coco Gothic"/>
                <a:sym typeface="Coco Gothic"/>
              </a:rPr>
              <a:t>in the next step we will take the example of the RS flip-flop creation 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666" b="-16666"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1180253" y="2395446"/>
            <a:ext cx="5049618" cy="0"/>
          </a:xfrm>
          <a:prstGeom prst="line">
            <a:avLst/>
          </a:prstGeom>
          <a:ln w="76200" cap="flat">
            <a:solidFill>
              <a:srgbClr val="574874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>
            <a:off x="1107009" y="495300"/>
            <a:ext cx="146488" cy="1675250"/>
            <a:chOff x="0" y="0"/>
            <a:chExt cx="38581" cy="44121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8581" cy="441218"/>
            </a:xfrm>
            <a:custGeom>
              <a:avLst/>
              <a:gdLst/>
              <a:ahLst/>
              <a:cxnLst/>
              <a:rect l="l" t="t" r="r" b="b"/>
              <a:pathLst>
                <a:path w="38581" h="441218">
                  <a:moveTo>
                    <a:pt x="0" y="0"/>
                  </a:moveTo>
                  <a:lnTo>
                    <a:pt x="38581" y="0"/>
                  </a:lnTo>
                  <a:lnTo>
                    <a:pt x="38581" y="441218"/>
                  </a:lnTo>
                  <a:lnTo>
                    <a:pt x="0" y="441218"/>
                  </a:lnTo>
                  <a:close/>
                </a:path>
              </a:pathLst>
            </a:custGeom>
            <a:solidFill>
              <a:srgbClr val="574874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38581" cy="4888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2162101" y="5480755"/>
            <a:ext cx="13963797" cy="3511246"/>
          </a:xfrm>
          <a:custGeom>
            <a:avLst/>
            <a:gdLst/>
            <a:ahLst/>
            <a:cxnLst/>
            <a:rect l="l" t="t" r="r" b="b"/>
            <a:pathLst>
              <a:path w="13963797" h="3511246">
                <a:moveTo>
                  <a:pt x="0" y="0"/>
                </a:moveTo>
                <a:lnTo>
                  <a:pt x="13963798" y="0"/>
                </a:lnTo>
                <a:lnTo>
                  <a:pt x="13963798" y="3511246"/>
                </a:lnTo>
                <a:lnTo>
                  <a:pt x="0" y="351124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2162101" y="5042925"/>
            <a:ext cx="1962127" cy="437830"/>
          </a:xfrm>
          <a:custGeom>
            <a:avLst/>
            <a:gdLst/>
            <a:ahLst/>
            <a:cxnLst/>
            <a:rect l="l" t="t" r="r" b="b"/>
            <a:pathLst>
              <a:path w="1962127" h="437830">
                <a:moveTo>
                  <a:pt x="0" y="0"/>
                </a:moveTo>
                <a:lnTo>
                  <a:pt x="1962127" y="0"/>
                </a:lnTo>
                <a:lnTo>
                  <a:pt x="1962127" y="437830"/>
                </a:lnTo>
                <a:lnTo>
                  <a:pt x="0" y="43783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513465" y="941113"/>
            <a:ext cx="16497087" cy="697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33"/>
              </a:lnSpc>
            </a:pPr>
            <a:r>
              <a:rPr lang="en-US" sz="4023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ACTIVATE THE NECESSARY FUNCTIONS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52232" y="2789625"/>
            <a:ext cx="16407068" cy="19767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We can activate the necessary functions via two files: `active_model.h` and `active_model.c`. The first file (`active_model.h`) declares the functions attracted from vsm.hpp library (i activemodel classe) , while the second file (`active_model.c`) defines them.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666" b="-16666"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1180253" y="2395446"/>
            <a:ext cx="5049618" cy="0"/>
          </a:xfrm>
          <a:prstGeom prst="line">
            <a:avLst/>
          </a:prstGeom>
          <a:ln w="76200" cap="flat">
            <a:solidFill>
              <a:srgbClr val="574874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>
            <a:off x="1107009" y="495300"/>
            <a:ext cx="146488" cy="1675250"/>
            <a:chOff x="0" y="0"/>
            <a:chExt cx="38581" cy="44121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8581" cy="441218"/>
            </a:xfrm>
            <a:custGeom>
              <a:avLst/>
              <a:gdLst/>
              <a:ahLst/>
              <a:cxnLst/>
              <a:rect l="l" t="t" r="r" b="b"/>
              <a:pathLst>
                <a:path w="38581" h="441218">
                  <a:moveTo>
                    <a:pt x="0" y="0"/>
                  </a:moveTo>
                  <a:lnTo>
                    <a:pt x="38581" y="0"/>
                  </a:lnTo>
                  <a:lnTo>
                    <a:pt x="38581" y="441218"/>
                  </a:lnTo>
                  <a:lnTo>
                    <a:pt x="0" y="441218"/>
                  </a:lnTo>
                  <a:close/>
                </a:path>
              </a:pathLst>
            </a:custGeom>
            <a:solidFill>
              <a:srgbClr val="574874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38581" cy="4888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513465" y="941113"/>
            <a:ext cx="16497087" cy="697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33"/>
              </a:lnSpc>
            </a:pPr>
            <a:r>
              <a:rPr lang="en-US" sz="4023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ACTIVATE THE NECESSARY FUNCTIONS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52232" y="2789625"/>
            <a:ext cx="16407068" cy="59336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1600" dirty="0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1. VOID initialize (ICOMPONENT *</a:t>
            </a:r>
            <a:r>
              <a:rPr lang="en-US" sz="1600" dirty="0" err="1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cpt</a:t>
            </a:r>
            <a:r>
              <a:rPr lang="en-US" sz="1600" dirty="0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):</a:t>
            </a:r>
          </a:p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1600" dirty="0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   - Initializes the component specified by `</a:t>
            </a:r>
            <a:r>
              <a:rPr lang="en-US" sz="1600" dirty="0" err="1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cpt</a:t>
            </a:r>
            <a:r>
              <a:rPr lang="en-US" sz="1600" dirty="0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`.</a:t>
            </a:r>
          </a:p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1600" dirty="0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2. ISPICEMODEL *</a:t>
            </a:r>
            <a:r>
              <a:rPr lang="en-US" sz="1600" dirty="0" err="1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getspicemodel</a:t>
            </a:r>
            <a:r>
              <a:rPr lang="en-US" sz="1600" dirty="0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 (CHAR *primitive):</a:t>
            </a:r>
          </a:p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1600" dirty="0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   - Retrieves the SPICE model (simulation program with integrated circuit emphasis) for the given primitive.</a:t>
            </a:r>
          </a:p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1600" dirty="0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3. IDSIMMODEL *</a:t>
            </a:r>
            <a:r>
              <a:rPr lang="en-US" sz="1600" dirty="0" err="1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getdsimmodel</a:t>
            </a:r>
            <a:r>
              <a:rPr lang="en-US" sz="1600" dirty="0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 (CHAR *primitive):</a:t>
            </a:r>
          </a:p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1600" dirty="0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   - Retrieves the dynamic simulation model for the given primitive.</a:t>
            </a:r>
          </a:p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1600" dirty="0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4. VOID plot (ACTIVESTATE state):</a:t>
            </a:r>
          </a:p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1600" dirty="0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   - Plots data based on the provided active state.</a:t>
            </a:r>
          </a:p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1600" dirty="0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5. VOID animate (INT element, ACTIVEDATA *</a:t>
            </a:r>
            <a:r>
              <a:rPr lang="en-US" sz="1600" dirty="0" err="1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newstate</a:t>
            </a:r>
            <a:r>
              <a:rPr lang="en-US" sz="1600" dirty="0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):</a:t>
            </a:r>
          </a:p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1600" dirty="0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   - Animates the element using the new state data.</a:t>
            </a:r>
          </a:p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1600" dirty="0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6. BOOL actuate (WORD key, INT x, INT y, DWORD flags):</a:t>
            </a:r>
          </a:p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1600" dirty="0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   - Processes user input based on the key, coordinates, and flags.</a:t>
            </a:r>
          </a:p>
        </p:txBody>
      </p:sp>
    </p:spTree>
    <p:extLst>
      <p:ext uri="{BB962C8B-B14F-4D97-AF65-F5344CB8AC3E}">
        <p14:creationId xmlns:p14="http://schemas.microsoft.com/office/powerpoint/2010/main" val="2675166590"/>
      </p:ext>
    </p:extLst>
  </p:cSld>
  <p:clrMapOvr>
    <a:masterClrMapping/>
  </p:clrMapOvr>
  <p:transition spd="slow">
    <p:wip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666" b="-16666"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1180253" y="2395446"/>
            <a:ext cx="5049618" cy="0"/>
          </a:xfrm>
          <a:prstGeom prst="line">
            <a:avLst/>
          </a:prstGeom>
          <a:ln w="76200" cap="flat">
            <a:solidFill>
              <a:srgbClr val="574874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>
            <a:off x="1107009" y="495300"/>
            <a:ext cx="146488" cy="1675250"/>
            <a:chOff x="0" y="0"/>
            <a:chExt cx="38581" cy="44121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8581" cy="441218"/>
            </a:xfrm>
            <a:custGeom>
              <a:avLst/>
              <a:gdLst/>
              <a:ahLst/>
              <a:cxnLst/>
              <a:rect l="l" t="t" r="r" b="b"/>
              <a:pathLst>
                <a:path w="38581" h="441218">
                  <a:moveTo>
                    <a:pt x="0" y="0"/>
                  </a:moveTo>
                  <a:lnTo>
                    <a:pt x="38581" y="0"/>
                  </a:lnTo>
                  <a:lnTo>
                    <a:pt x="38581" y="441218"/>
                  </a:lnTo>
                  <a:lnTo>
                    <a:pt x="0" y="441218"/>
                  </a:lnTo>
                  <a:close/>
                </a:path>
              </a:pathLst>
            </a:custGeom>
            <a:solidFill>
              <a:srgbClr val="574874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38581" cy="4888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919132" y="2624046"/>
            <a:ext cx="7971714" cy="7198699"/>
          </a:xfrm>
          <a:custGeom>
            <a:avLst/>
            <a:gdLst/>
            <a:ahLst/>
            <a:cxnLst/>
            <a:rect l="l" t="t" r="r" b="b"/>
            <a:pathLst>
              <a:path w="7971714" h="7198699">
                <a:moveTo>
                  <a:pt x="0" y="0"/>
                </a:moveTo>
                <a:lnTo>
                  <a:pt x="7971714" y="0"/>
                </a:lnTo>
                <a:lnTo>
                  <a:pt x="7971714" y="7198699"/>
                </a:lnTo>
                <a:lnTo>
                  <a:pt x="0" y="719869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0085858" y="2624046"/>
            <a:ext cx="6829535" cy="7198699"/>
          </a:xfrm>
          <a:custGeom>
            <a:avLst/>
            <a:gdLst/>
            <a:ahLst/>
            <a:cxnLst/>
            <a:rect l="l" t="t" r="r" b="b"/>
            <a:pathLst>
              <a:path w="6829535" h="7198699">
                <a:moveTo>
                  <a:pt x="0" y="0"/>
                </a:moveTo>
                <a:lnTo>
                  <a:pt x="6829535" y="0"/>
                </a:lnTo>
                <a:lnTo>
                  <a:pt x="6829535" y="7198699"/>
                </a:lnTo>
                <a:lnTo>
                  <a:pt x="0" y="719869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513465" y="941113"/>
            <a:ext cx="16497087" cy="697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33"/>
              </a:lnSpc>
            </a:pPr>
            <a:r>
              <a:rPr lang="en-US" sz="4023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ACTIVATE THE NECESSARY FUNCTIONS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666" b="-16666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827365" y="3295897"/>
            <a:ext cx="14633271" cy="29165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19"/>
              </a:lnSpc>
            </a:pPr>
            <a:r>
              <a:rPr lang="en-US" sz="3299">
                <a:solidFill>
                  <a:srgbClr val="000000"/>
                </a:solidFill>
                <a:latin typeface="Coco Gothic"/>
                <a:ea typeface="Coco Gothic"/>
                <a:cs typeface="Coco Gothic"/>
                <a:sym typeface="Coco Gothic"/>
              </a:rPr>
              <a:t>To create a new component we have to follow these steps </a:t>
            </a:r>
          </a:p>
          <a:p>
            <a:pPr algn="l">
              <a:lnSpc>
                <a:spcPts val="4619"/>
              </a:lnSpc>
            </a:pPr>
            <a:r>
              <a:rPr lang="en-US" sz="3299">
                <a:solidFill>
                  <a:srgbClr val="000000"/>
                </a:solidFill>
                <a:latin typeface="Coco Gothic"/>
                <a:ea typeface="Coco Gothic"/>
                <a:cs typeface="Coco Gothic"/>
                <a:sym typeface="Coco Gothic"/>
              </a:rPr>
              <a:t>1: Have the datesheet of the device </a:t>
            </a:r>
          </a:p>
          <a:p>
            <a:pPr algn="l">
              <a:lnSpc>
                <a:spcPts val="4619"/>
              </a:lnSpc>
            </a:pPr>
            <a:r>
              <a:rPr lang="en-US" sz="3299">
                <a:solidFill>
                  <a:srgbClr val="000000"/>
                </a:solidFill>
                <a:latin typeface="Coco Gothic"/>
                <a:ea typeface="Coco Gothic"/>
                <a:cs typeface="Coco Gothic"/>
                <a:sym typeface="Coco Gothic"/>
              </a:rPr>
              <a:t>2 : create package for thedevice </a:t>
            </a:r>
          </a:p>
          <a:p>
            <a:pPr algn="l">
              <a:lnSpc>
                <a:spcPts val="4619"/>
              </a:lnSpc>
            </a:pPr>
            <a:r>
              <a:rPr lang="en-US" sz="3299">
                <a:solidFill>
                  <a:srgbClr val="000000"/>
                </a:solidFill>
                <a:latin typeface="Coco Gothic"/>
                <a:ea typeface="Coco Gothic"/>
                <a:cs typeface="Coco Gothic"/>
                <a:sym typeface="Coco Gothic"/>
              </a:rPr>
              <a:t>3 :create it’s isis schematic for the device </a:t>
            </a:r>
          </a:p>
          <a:p>
            <a:pPr algn="l">
              <a:lnSpc>
                <a:spcPts val="4619"/>
              </a:lnSpc>
            </a:pPr>
            <a:r>
              <a:rPr lang="en-US" sz="3299">
                <a:solidFill>
                  <a:srgbClr val="000000"/>
                </a:solidFill>
                <a:latin typeface="Coco Gothic"/>
                <a:ea typeface="Coco Gothic"/>
                <a:cs typeface="Coco Gothic"/>
                <a:sym typeface="Coco Gothic"/>
              </a:rPr>
              <a:t>4: create a simulation model 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666" b="-16666"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1180253" y="2462121"/>
            <a:ext cx="5049618" cy="0"/>
          </a:xfrm>
          <a:prstGeom prst="line">
            <a:avLst/>
          </a:prstGeom>
          <a:ln w="76200" cap="flat">
            <a:solidFill>
              <a:srgbClr val="574874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>
            <a:off x="1107009" y="495300"/>
            <a:ext cx="146488" cy="1675250"/>
            <a:chOff x="0" y="0"/>
            <a:chExt cx="38581" cy="44121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8581" cy="441218"/>
            </a:xfrm>
            <a:custGeom>
              <a:avLst/>
              <a:gdLst/>
              <a:ahLst/>
              <a:cxnLst/>
              <a:rect l="l" t="t" r="r" b="b"/>
              <a:pathLst>
                <a:path w="38581" h="441218">
                  <a:moveTo>
                    <a:pt x="0" y="0"/>
                  </a:moveTo>
                  <a:lnTo>
                    <a:pt x="38581" y="0"/>
                  </a:lnTo>
                  <a:lnTo>
                    <a:pt x="38581" y="441218"/>
                  </a:lnTo>
                  <a:lnTo>
                    <a:pt x="0" y="441218"/>
                  </a:lnTo>
                  <a:close/>
                </a:path>
              </a:pathLst>
            </a:custGeom>
            <a:solidFill>
              <a:srgbClr val="574874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38581" cy="4888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2994790" y="3454449"/>
            <a:ext cx="12298420" cy="6163679"/>
          </a:xfrm>
          <a:custGeom>
            <a:avLst/>
            <a:gdLst/>
            <a:ahLst/>
            <a:cxnLst/>
            <a:rect l="l" t="t" r="r" b="b"/>
            <a:pathLst>
              <a:path w="12298420" h="6163679">
                <a:moveTo>
                  <a:pt x="0" y="0"/>
                </a:moveTo>
                <a:lnTo>
                  <a:pt x="12298420" y="0"/>
                </a:lnTo>
                <a:lnTo>
                  <a:pt x="12298420" y="6163679"/>
                </a:lnTo>
                <a:lnTo>
                  <a:pt x="0" y="616367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513465" y="941113"/>
            <a:ext cx="16497087" cy="697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33"/>
              </a:lnSpc>
            </a:pPr>
            <a:r>
              <a:rPr lang="en-US" sz="4023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VSMMODEL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698573" y="2892551"/>
            <a:ext cx="14101328" cy="332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This file is responsible of simulating the model 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666" b="-16666"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1180253" y="2462121"/>
            <a:ext cx="5049618" cy="0"/>
          </a:xfrm>
          <a:prstGeom prst="line">
            <a:avLst/>
          </a:prstGeom>
          <a:ln w="76200" cap="flat">
            <a:solidFill>
              <a:srgbClr val="574874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>
            <a:off x="1107009" y="495300"/>
            <a:ext cx="146488" cy="1675250"/>
            <a:chOff x="0" y="0"/>
            <a:chExt cx="38581" cy="44121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8581" cy="441218"/>
            </a:xfrm>
            <a:custGeom>
              <a:avLst/>
              <a:gdLst/>
              <a:ahLst/>
              <a:cxnLst/>
              <a:rect l="l" t="t" r="r" b="b"/>
              <a:pathLst>
                <a:path w="38581" h="441218">
                  <a:moveTo>
                    <a:pt x="0" y="0"/>
                  </a:moveTo>
                  <a:lnTo>
                    <a:pt x="38581" y="0"/>
                  </a:lnTo>
                  <a:lnTo>
                    <a:pt x="38581" y="441218"/>
                  </a:lnTo>
                  <a:lnTo>
                    <a:pt x="0" y="441218"/>
                  </a:lnTo>
                  <a:close/>
                </a:path>
              </a:pathLst>
            </a:custGeom>
            <a:solidFill>
              <a:srgbClr val="574874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38581" cy="4888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2394469" y="5801328"/>
            <a:ext cx="12922787" cy="3883418"/>
          </a:xfrm>
          <a:custGeom>
            <a:avLst/>
            <a:gdLst/>
            <a:ahLst/>
            <a:cxnLst/>
            <a:rect l="l" t="t" r="r" b="b"/>
            <a:pathLst>
              <a:path w="12922787" h="3883418">
                <a:moveTo>
                  <a:pt x="0" y="0"/>
                </a:moveTo>
                <a:lnTo>
                  <a:pt x="12922787" y="0"/>
                </a:lnTo>
                <a:lnTo>
                  <a:pt x="12922787" y="3883418"/>
                </a:lnTo>
                <a:lnTo>
                  <a:pt x="0" y="388341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513465" y="941113"/>
            <a:ext cx="16497087" cy="697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33"/>
              </a:lnSpc>
            </a:pPr>
            <a:r>
              <a:rPr lang="en-US" sz="4023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MODEL SPECIFICATIONS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513465" y="2758128"/>
            <a:ext cx="15749910" cy="2472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The previous files are common to most projects; the differences come in the `dsimmodel` file. In the `dsimmodel.h` file, we declare the specific pins of our model, while in `dsimmodel.cpp`, we specify the algorithm for how the inputs and outputs work, using functions attracted from vsm.hpp library (idsimmodel classe) translating the component’s working algorithm into C++ code.</a:t>
            </a:r>
          </a:p>
        </p:txBody>
      </p:sp>
      <p:sp>
        <p:nvSpPr>
          <p:cNvPr id="10" name="Freeform 10"/>
          <p:cNvSpPr/>
          <p:nvPr/>
        </p:nvSpPr>
        <p:spPr>
          <a:xfrm>
            <a:off x="2394469" y="5363498"/>
            <a:ext cx="1962127" cy="437830"/>
          </a:xfrm>
          <a:custGeom>
            <a:avLst/>
            <a:gdLst/>
            <a:ahLst/>
            <a:cxnLst/>
            <a:rect l="l" t="t" r="r" b="b"/>
            <a:pathLst>
              <a:path w="1962127" h="437830">
                <a:moveTo>
                  <a:pt x="0" y="0"/>
                </a:moveTo>
                <a:lnTo>
                  <a:pt x="1962127" y="0"/>
                </a:lnTo>
                <a:lnTo>
                  <a:pt x="1962127" y="437830"/>
                </a:lnTo>
                <a:lnTo>
                  <a:pt x="0" y="43783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666" b="-16666"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1180253" y="2462121"/>
            <a:ext cx="5049618" cy="0"/>
          </a:xfrm>
          <a:prstGeom prst="line">
            <a:avLst/>
          </a:prstGeom>
          <a:ln w="76200" cap="flat">
            <a:solidFill>
              <a:srgbClr val="574874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>
            <a:off x="1107009" y="495300"/>
            <a:ext cx="146488" cy="1675250"/>
            <a:chOff x="0" y="0"/>
            <a:chExt cx="38581" cy="44121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8581" cy="441218"/>
            </a:xfrm>
            <a:custGeom>
              <a:avLst/>
              <a:gdLst/>
              <a:ahLst/>
              <a:cxnLst/>
              <a:rect l="l" t="t" r="r" b="b"/>
              <a:pathLst>
                <a:path w="38581" h="441218">
                  <a:moveTo>
                    <a:pt x="0" y="0"/>
                  </a:moveTo>
                  <a:lnTo>
                    <a:pt x="38581" y="0"/>
                  </a:lnTo>
                  <a:lnTo>
                    <a:pt x="38581" y="441218"/>
                  </a:lnTo>
                  <a:lnTo>
                    <a:pt x="0" y="441218"/>
                  </a:lnTo>
                  <a:close/>
                </a:path>
              </a:pathLst>
            </a:custGeom>
            <a:solidFill>
              <a:srgbClr val="574874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38581" cy="4888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513465" y="941113"/>
            <a:ext cx="16497087" cy="697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33"/>
              </a:lnSpc>
            </a:pPr>
            <a:r>
              <a:rPr lang="en-US" sz="4023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MODEL SPECIFICATIONS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513465" y="2758128"/>
            <a:ext cx="15749910" cy="69338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1600" dirty="0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1. INT </a:t>
            </a:r>
            <a:r>
              <a:rPr lang="en-US" sz="1600" dirty="0" err="1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isdigital</a:t>
            </a:r>
            <a:r>
              <a:rPr lang="en-US" sz="1600" dirty="0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 (CHAR *</a:t>
            </a:r>
            <a:r>
              <a:rPr lang="en-US" sz="1600" dirty="0" err="1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pinname</a:t>
            </a:r>
            <a:r>
              <a:rPr lang="en-US" sz="1600" dirty="0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):</a:t>
            </a:r>
          </a:p>
          <a:p>
            <a:pPr algn="l">
              <a:lnSpc>
                <a:spcPts val="3919"/>
              </a:lnSpc>
            </a:pPr>
            <a:r>
              <a:rPr lang="en-US" sz="1600" dirty="0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   - Checks if the pin specified by `</a:t>
            </a:r>
            <a:r>
              <a:rPr lang="en-US" sz="1600" dirty="0" err="1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pinname</a:t>
            </a:r>
            <a:r>
              <a:rPr lang="en-US" sz="1600" dirty="0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` is digital.</a:t>
            </a:r>
          </a:p>
          <a:p>
            <a:pPr algn="l">
              <a:lnSpc>
                <a:spcPts val="3919"/>
              </a:lnSpc>
            </a:pPr>
            <a:r>
              <a:rPr lang="en-US" sz="1600" dirty="0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2. VOID setup (IINSTANCE *</a:t>
            </a:r>
            <a:r>
              <a:rPr lang="en-US" sz="1600" dirty="0" err="1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inst</a:t>
            </a:r>
            <a:r>
              <a:rPr lang="en-US" sz="1600" dirty="0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, IDSIMCKT *</a:t>
            </a:r>
            <a:r>
              <a:rPr lang="en-US" sz="1600" dirty="0" err="1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dsim</a:t>
            </a:r>
            <a:r>
              <a:rPr lang="en-US" sz="1600" dirty="0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):</a:t>
            </a:r>
          </a:p>
          <a:p>
            <a:pPr algn="l">
              <a:lnSpc>
                <a:spcPts val="3919"/>
              </a:lnSpc>
            </a:pPr>
            <a:r>
              <a:rPr lang="en-US" sz="1600" dirty="0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   - Configures the instance `</a:t>
            </a:r>
            <a:r>
              <a:rPr lang="en-US" sz="1600" dirty="0" err="1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inst</a:t>
            </a:r>
            <a:r>
              <a:rPr lang="en-US" sz="1600" dirty="0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` with the simulation circuit `</a:t>
            </a:r>
            <a:r>
              <a:rPr lang="en-US" sz="1600" dirty="0" err="1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dsim</a:t>
            </a:r>
            <a:r>
              <a:rPr lang="en-US" sz="1600" dirty="0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`.</a:t>
            </a:r>
          </a:p>
          <a:p>
            <a:pPr algn="l">
              <a:lnSpc>
                <a:spcPts val="3919"/>
              </a:lnSpc>
            </a:pPr>
            <a:r>
              <a:rPr lang="en-US" sz="1600" dirty="0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3. VOID </a:t>
            </a:r>
            <a:r>
              <a:rPr lang="en-US" sz="1600" dirty="0" err="1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runctrl</a:t>
            </a:r>
            <a:r>
              <a:rPr lang="en-US" sz="1600" dirty="0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 (RUNMODES mode):</a:t>
            </a:r>
          </a:p>
          <a:p>
            <a:pPr algn="l">
              <a:lnSpc>
                <a:spcPts val="3919"/>
              </a:lnSpc>
            </a:pPr>
            <a:r>
              <a:rPr lang="en-US" sz="1600" dirty="0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   - Controls the execution mode of the simulation based on `mode`.</a:t>
            </a:r>
          </a:p>
          <a:p>
            <a:pPr algn="l">
              <a:lnSpc>
                <a:spcPts val="3919"/>
              </a:lnSpc>
            </a:pPr>
            <a:r>
              <a:rPr lang="en-US" sz="1600" dirty="0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4. VOID actuate (REALTIME time, ACTIVESTATE </a:t>
            </a:r>
            <a:r>
              <a:rPr lang="en-US" sz="1600" dirty="0" err="1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newstate</a:t>
            </a:r>
            <a:r>
              <a:rPr lang="en-US" sz="1600" dirty="0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):</a:t>
            </a:r>
          </a:p>
          <a:p>
            <a:pPr algn="l">
              <a:lnSpc>
                <a:spcPts val="3919"/>
              </a:lnSpc>
            </a:pPr>
            <a:r>
              <a:rPr lang="en-US" sz="1600" dirty="0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   - Updates or triggers actions in real-time based on `</a:t>
            </a:r>
            <a:r>
              <a:rPr lang="en-US" sz="1600" dirty="0" err="1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newstate</a:t>
            </a:r>
            <a:r>
              <a:rPr lang="en-US" sz="1600" dirty="0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`.</a:t>
            </a:r>
          </a:p>
          <a:p>
            <a:pPr algn="l">
              <a:lnSpc>
                <a:spcPts val="3919"/>
              </a:lnSpc>
            </a:pPr>
            <a:r>
              <a:rPr lang="en-US" sz="1600" dirty="0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5. BOOL indicate (REALTIME time, ACTIVEDATA *data):</a:t>
            </a:r>
          </a:p>
          <a:p>
            <a:pPr algn="l">
              <a:lnSpc>
                <a:spcPts val="3919"/>
              </a:lnSpc>
            </a:pPr>
            <a:r>
              <a:rPr lang="en-US" sz="1600" dirty="0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   - Provides feedback or status update at `time` using `data`.</a:t>
            </a:r>
          </a:p>
          <a:p>
            <a:pPr algn="l">
              <a:lnSpc>
                <a:spcPts val="3919"/>
              </a:lnSpc>
            </a:pPr>
            <a:r>
              <a:rPr lang="en-US" sz="1600" dirty="0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6. VOID simulate (ABSTIME time, DSIMMODES mode):</a:t>
            </a:r>
          </a:p>
          <a:p>
            <a:pPr algn="l">
              <a:lnSpc>
                <a:spcPts val="3919"/>
              </a:lnSpc>
            </a:pPr>
            <a:r>
              <a:rPr lang="en-US" sz="1600" dirty="0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   - Runs a simulation at `time` with the specified `mode`.</a:t>
            </a:r>
          </a:p>
          <a:p>
            <a:pPr algn="l">
              <a:lnSpc>
                <a:spcPts val="3919"/>
              </a:lnSpc>
            </a:pPr>
            <a:r>
              <a:rPr lang="en-US" sz="1600" dirty="0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7. VOID callback (ABSTIME time, EVENTID </a:t>
            </a:r>
            <a:r>
              <a:rPr lang="en-US" sz="1600" dirty="0" err="1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eventid</a:t>
            </a:r>
            <a:r>
              <a:rPr lang="en-US" sz="1600" dirty="0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):</a:t>
            </a:r>
          </a:p>
          <a:p>
            <a:pPr algn="l">
              <a:lnSpc>
                <a:spcPts val="3919"/>
              </a:lnSpc>
            </a:pPr>
            <a:r>
              <a:rPr lang="en-US" sz="1600" dirty="0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   - Handles events at `time` identified by `</a:t>
            </a:r>
            <a:r>
              <a:rPr lang="en-US" sz="1600" dirty="0" err="1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eventid</a:t>
            </a:r>
            <a:r>
              <a:rPr lang="en-US" sz="1600" dirty="0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`.</a:t>
            </a:r>
          </a:p>
        </p:txBody>
      </p:sp>
    </p:spTree>
    <p:extLst>
      <p:ext uri="{BB962C8B-B14F-4D97-AF65-F5344CB8AC3E}">
        <p14:creationId xmlns:p14="http://schemas.microsoft.com/office/powerpoint/2010/main" val="4069123568"/>
      </p:ext>
    </p:extLst>
  </p:cSld>
  <p:clrMapOvr>
    <a:masterClrMapping/>
  </p:clrMapOvr>
  <p:transition spd="slow">
    <p:wip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666" b="-16666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890253" y="736892"/>
            <a:ext cx="7915577" cy="8692858"/>
          </a:xfrm>
          <a:custGeom>
            <a:avLst/>
            <a:gdLst/>
            <a:ahLst/>
            <a:cxnLst/>
            <a:rect l="l" t="t" r="r" b="b"/>
            <a:pathLst>
              <a:path w="7915577" h="8692858">
                <a:moveTo>
                  <a:pt x="0" y="0"/>
                </a:moveTo>
                <a:lnTo>
                  <a:pt x="7915576" y="0"/>
                </a:lnTo>
                <a:lnTo>
                  <a:pt x="7915576" y="8692858"/>
                </a:lnTo>
                <a:lnTo>
                  <a:pt x="0" y="86928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9383959" y="736892"/>
            <a:ext cx="7749765" cy="8692858"/>
          </a:xfrm>
          <a:custGeom>
            <a:avLst/>
            <a:gdLst/>
            <a:ahLst/>
            <a:cxnLst/>
            <a:rect l="l" t="t" r="r" b="b"/>
            <a:pathLst>
              <a:path w="7749765" h="8692858">
                <a:moveTo>
                  <a:pt x="0" y="0"/>
                </a:moveTo>
                <a:lnTo>
                  <a:pt x="7749765" y="0"/>
                </a:lnTo>
                <a:lnTo>
                  <a:pt x="7749765" y="8692858"/>
                </a:lnTo>
                <a:lnTo>
                  <a:pt x="0" y="86928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666" b="-16666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15610" y="1473611"/>
            <a:ext cx="8725635" cy="6881627"/>
          </a:xfrm>
          <a:custGeom>
            <a:avLst/>
            <a:gdLst/>
            <a:ahLst/>
            <a:cxnLst/>
            <a:rect l="l" t="t" r="r" b="b"/>
            <a:pathLst>
              <a:path w="8725635" h="6881627">
                <a:moveTo>
                  <a:pt x="0" y="0"/>
                </a:moveTo>
                <a:lnTo>
                  <a:pt x="8725635" y="0"/>
                </a:lnTo>
                <a:lnTo>
                  <a:pt x="8725635" y="6881627"/>
                </a:lnTo>
                <a:lnTo>
                  <a:pt x="0" y="68816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9401525" y="1473611"/>
            <a:ext cx="8399416" cy="6881627"/>
          </a:xfrm>
          <a:custGeom>
            <a:avLst/>
            <a:gdLst/>
            <a:ahLst/>
            <a:cxnLst/>
            <a:rect l="l" t="t" r="r" b="b"/>
            <a:pathLst>
              <a:path w="8399416" h="6881627">
                <a:moveTo>
                  <a:pt x="0" y="0"/>
                </a:moveTo>
                <a:lnTo>
                  <a:pt x="8399415" y="0"/>
                </a:lnTo>
                <a:lnTo>
                  <a:pt x="8399415" y="6881627"/>
                </a:lnTo>
                <a:lnTo>
                  <a:pt x="0" y="68816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666" b="-16666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774931" y="2841386"/>
            <a:ext cx="12335671" cy="7156941"/>
          </a:xfrm>
          <a:custGeom>
            <a:avLst/>
            <a:gdLst/>
            <a:ahLst/>
            <a:cxnLst/>
            <a:rect l="l" t="t" r="r" b="b"/>
            <a:pathLst>
              <a:path w="12335671" h="7156941">
                <a:moveTo>
                  <a:pt x="0" y="0"/>
                </a:moveTo>
                <a:lnTo>
                  <a:pt x="12335671" y="0"/>
                </a:lnTo>
                <a:lnTo>
                  <a:pt x="12335671" y="7156941"/>
                </a:lnTo>
                <a:lnTo>
                  <a:pt x="0" y="71569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458381" y="1987033"/>
            <a:ext cx="15371237" cy="5570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19"/>
              </a:lnSpc>
            </a:pPr>
            <a:r>
              <a:rPr lang="en-US" sz="3299" dirty="0">
                <a:solidFill>
                  <a:srgbClr val="000000"/>
                </a:solidFill>
                <a:latin typeface="Coco Gothic"/>
                <a:ea typeface="Coco Gothic"/>
                <a:cs typeface="Coco Gothic"/>
                <a:sym typeface="Coco Gothic"/>
              </a:rPr>
              <a:t>The building of this code (X86) will generate this file in the debug file 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666" b="-16666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415389" y="2076302"/>
            <a:ext cx="13457222" cy="7569687"/>
          </a:xfrm>
          <a:custGeom>
            <a:avLst/>
            <a:gdLst/>
            <a:ahLst/>
            <a:cxnLst/>
            <a:rect l="l" t="t" r="r" b="b"/>
            <a:pathLst>
              <a:path w="13457222" h="7569687">
                <a:moveTo>
                  <a:pt x="0" y="0"/>
                </a:moveTo>
                <a:lnTo>
                  <a:pt x="13457222" y="0"/>
                </a:lnTo>
                <a:lnTo>
                  <a:pt x="13457222" y="7569687"/>
                </a:lnTo>
                <a:lnTo>
                  <a:pt x="0" y="756968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458381" y="933450"/>
            <a:ext cx="15371237" cy="5924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19"/>
              </a:lnSpc>
            </a:pPr>
            <a:r>
              <a:rPr lang="en-US" sz="3299">
                <a:solidFill>
                  <a:srgbClr val="000000"/>
                </a:solidFill>
                <a:latin typeface="Coco Gothic"/>
                <a:ea typeface="Coco Gothic"/>
                <a:cs typeface="Coco Gothic"/>
                <a:sym typeface="Coco Gothic"/>
              </a:rPr>
              <a:t>then we have to move it to the proteus libraryies :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666" b="-16666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18332" y="790520"/>
            <a:ext cx="15740968" cy="8854294"/>
          </a:xfrm>
          <a:custGeom>
            <a:avLst/>
            <a:gdLst/>
            <a:ahLst/>
            <a:cxnLst/>
            <a:rect l="l" t="t" r="r" b="b"/>
            <a:pathLst>
              <a:path w="15740968" h="8854294">
                <a:moveTo>
                  <a:pt x="0" y="0"/>
                </a:moveTo>
                <a:lnTo>
                  <a:pt x="15740968" y="0"/>
                </a:lnTo>
                <a:lnTo>
                  <a:pt x="15740968" y="8854295"/>
                </a:lnTo>
                <a:lnTo>
                  <a:pt x="0" y="885429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666" b="-16666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814157" y="1012226"/>
            <a:ext cx="14824369" cy="8338707"/>
          </a:xfrm>
          <a:custGeom>
            <a:avLst/>
            <a:gdLst/>
            <a:ahLst/>
            <a:cxnLst/>
            <a:rect l="l" t="t" r="r" b="b"/>
            <a:pathLst>
              <a:path w="14824369" h="8338707">
                <a:moveTo>
                  <a:pt x="0" y="0"/>
                </a:moveTo>
                <a:lnTo>
                  <a:pt x="14824368" y="0"/>
                </a:lnTo>
                <a:lnTo>
                  <a:pt x="14824368" y="8338708"/>
                </a:lnTo>
                <a:lnTo>
                  <a:pt x="0" y="833870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666" b="-16666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936959" y="1028700"/>
            <a:ext cx="14337420" cy="8064799"/>
          </a:xfrm>
          <a:custGeom>
            <a:avLst/>
            <a:gdLst/>
            <a:ahLst/>
            <a:cxnLst/>
            <a:rect l="l" t="t" r="r" b="b"/>
            <a:pathLst>
              <a:path w="14337420" h="8064799">
                <a:moveTo>
                  <a:pt x="0" y="0"/>
                </a:moveTo>
                <a:lnTo>
                  <a:pt x="14337420" y="0"/>
                </a:lnTo>
                <a:lnTo>
                  <a:pt x="14337420" y="8064799"/>
                </a:lnTo>
                <a:lnTo>
                  <a:pt x="0" y="806479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666" b="-16666"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1180253" y="2462121"/>
            <a:ext cx="5049618" cy="0"/>
          </a:xfrm>
          <a:prstGeom prst="line">
            <a:avLst/>
          </a:prstGeom>
          <a:ln w="76200" cap="flat">
            <a:solidFill>
              <a:srgbClr val="574874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>
            <a:off x="1107009" y="495300"/>
            <a:ext cx="146488" cy="1675250"/>
            <a:chOff x="0" y="0"/>
            <a:chExt cx="38581" cy="44121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8581" cy="441218"/>
            </a:xfrm>
            <a:custGeom>
              <a:avLst/>
              <a:gdLst/>
              <a:ahLst/>
              <a:cxnLst/>
              <a:rect l="l" t="t" r="r" b="b"/>
              <a:pathLst>
                <a:path w="38581" h="441218">
                  <a:moveTo>
                    <a:pt x="0" y="0"/>
                  </a:moveTo>
                  <a:lnTo>
                    <a:pt x="38581" y="0"/>
                  </a:lnTo>
                  <a:lnTo>
                    <a:pt x="38581" y="441218"/>
                  </a:lnTo>
                  <a:lnTo>
                    <a:pt x="0" y="441218"/>
                  </a:lnTo>
                  <a:close/>
                </a:path>
              </a:pathLst>
            </a:custGeom>
            <a:solidFill>
              <a:srgbClr val="574874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38581" cy="4888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11890342" y="3888844"/>
            <a:ext cx="5368958" cy="5158035"/>
          </a:xfrm>
          <a:custGeom>
            <a:avLst/>
            <a:gdLst/>
            <a:ahLst/>
            <a:cxnLst/>
            <a:rect l="l" t="t" r="r" b="b"/>
            <a:pathLst>
              <a:path w="5368958" h="5158035">
                <a:moveTo>
                  <a:pt x="0" y="0"/>
                </a:moveTo>
                <a:lnTo>
                  <a:pt x="5368958" y="0"/>
                </a:lnTo>
                <a:lnTo>
                  <a:pt x="5368958" y="5158035"/>
                </a:lnTo>
                <a:lnTo>
                  <a:pt x="0" y="515803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513465" y="960163"/>
            <a:ext cx="16497087" cy="6458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53"/>
              </a:lnSpc>
            </a:pPr>
            <a:r>
              <a:rPr lang="en-US" sz="3823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EXAMPLE OF A TIMER 555 CREATION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53497" y="2715363"/>
            <a:ext cx="9343693" cy="11734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19"/>
              </a:lnSpc>
            </a:pPr>
            <a:r>
              <a:rPr lang="en-US" sz="3299">
                <a:solidFill>
                  <a:srgbClr val="000000"/>
                </a:solidFill>
                <a:latin typeface="Coco Gothic"/>
                <a:ea typeface="Coco Gothic"/>
                <a:cs typeface="Coco Gothic"/>
                <a:sym typeface="Coco Gothic"/>
              </a:rPr>
              <a:t>Here is the link of the component data sheet: https://www.ti.com/lit/ds/symlink/lm555.pdfts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28968" y="5409043"/>
            <a:ext cx="10592750" cy="17545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19"/>
              </a:lnSpc>
            </a:pPr>
            <a:r>
              <a:rPr lang="en-US" sz="3299">
                <a:solidFill>
                  <a:srgbClr val="000000"/>
                </a:solidFill>
                <a:latin typeface="Coco Gothic"/>
                <a:ea typeface="Coco Gothic"/>
                <a:cs typeface="Coco Gothic"/>
                <a:sym typeface="Coco Gothic"/>
              </a:rPr>
              <a:t>In the firs sep we will create this footprint (dil package) using proteus  pcb tools . To create it we have to follow the next steps .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666" b="-16666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67842" y="1028700"/>
            <a:ext cx="14803073" cy="8326729"/>
          </a:xfrm>
          <a:custGeom>
            <a:avLst/>
            <a:gdLst/>
            <a:ahLst/>
            <a:cxnLst/>
            <a:rect l="l" t="t" r="r" b="b"/>
            <a:pathLst>
              <a:path w="14803073" h="8326729">
                <a:moveTo>
                  <a:pt x="0" y="0"/>
                </a:moveTo>
                <a:lnTo>
                  <a:pt x="14803073" y="0"/>
                </a:lnTo>
                <a:lnTo>
                  <a:pt x="14803073" y="8326729"/>
                </a:lnTo>
                <a:lnTo>
                  <a:pt x="0" y="832672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666" b="-16666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5850703" y="2035245"/>
            <a:ext cx="6084285" cy="7223055"/>
          </a:xfrm>
          <a:custGeom>
            <a:avLst/>
            <a:gdLst/>
            <a:ahLst/>
            <a:cxnLst/>
            <a:rect l="l" t="t" r="r" b="b"/>
            <a:pathLst>
              <a:path w="6084285" h="7223055">
                <a:moveTo>
                  <a:pt x="0" y="0"/>
                </a:moveTo>
                <a:lnTo>
                  <a:pt x="6084285" y="0"/>
                </a:lnTo>
                <a:lnTo>
                  <a:pt x="6084285" y="7223055"/>
                </a:lnTo>
                <a:lnTo>
                  <a:pt x="0" y="72230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458381" y="933450"/>
            <a:ext cx="15371237" cy="5924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19"/>
              </a:lnSpc>
            </a:pPr>
            <a:r>
              <a:rPr lang="en-US" sz="3299">
                <a:solidFill>
                  <a:srgbClr val="000000"/>
                </a:solidFill>
                <a:latin typeface="Coco Gothic"/>
                <a:ea typeface="Coco Gothic"/>
                <a:cs typeface="Coco Gothic"/>
                <a:sym typeface="Coco Gothic"/>
              </a:rPr>
              <a:t>After that we have to create the component symbol in proteus 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666" b="-16666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936959" y="1688613"/>
            <a:ext cx="14022252" cy="7887517"/>
          </a:xfrm>
          <a:custGeom>
            <a:avLst/>
            <a:gdLst/>
            <a:ahLst/>
            <a:cxnLst/>
            <a:rect l="l" t="t" r="r" b="b"/>
            <a:pathLst>
              <a:path w="14022252" h="7887517">
                <a:moveTo>
                  <a:pt x="0" y="0"/>
                </a:moveTo>
                <a:lnTo>
                  <a:pt x="14022252" y="0"/>
                </a:lnTo>
                <a:lnTo>
                  <a:pt x="14022252" y="7887517"/>
                </a:lnTo>
                <a:lnTo>
                  <a:pt x="0" y="788751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458381" y="933450"/>
            <a:ext cx="15371237" cy="5924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19"/>
              </a:lnSpc>
            </a:pPr>
            <a:r>
              <a:rPr lang="en-US" sz="3299">
                <a:solidFill>
                  <a:srgbClr val="000000"/>
                </a:solidFill>
                <a:latin typeface="Coco Gothic"/>
                <a:ea typeface="Coco Gothic"/>
                <a:cs typeface="Coco Gothic"/>
                <a:sym typeface="Coco Gothic"/>
              </a:rPr>
              <a:t>to add the dll library to the component we have to follow these steps: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666" b="-16666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287553" y="1386754"/>
            <a:ext cx="9712895" cy="7513491"/>
          </a:xfrm>
          <a:custGeom>
            <a:avLst/>
            <a:gdLst/>
            <a:ahLst/>
            <a:cxnLst/>
            <a:rect l="l" t="t" r="r" b="b"/>
            <a:pathLst>
              <a:path w="9712895" h="7513491">
                <a:moveTo>
                  <a:pt x="0" y="0"/>
                </a:moveTo>
                <a:lnTo>
                  <a:pt x="9712894" y="0"/>
                </a:lnTo>
                <a:lnTo>
                  <a:pt x="9712894" y="7513492"/>
                </a:lnTo>
                <a:lnTo>
                  <a:pt x="0" y="75134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666" b="-16666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336951" y="755593"/>
            <a:ext cx="14811876" cy="8331680"/>
          </a:xfrm>
          <a:custGeom>
            <a:avLst/>
            <a:gdLst/>
            <a:ahLst/>
            <a:cxnLst/>
            <a:rect l="l" t="t" r="r" b="b"/>
            <a:pathLst>
              <a:path w="14811876" h="8331680">
                <a:moveTo>
                  <a:pt x="0" y="0"/>
                </a:moveTo>
                <a:lnTo>
                  <a:pt x="14811875" y="0"/>
                </a:lnTo>
                <a:lnTo>
                  <a:pt x="14811875" y="8331680"/>
                </a:lnTo>
                <a:lnTo>
                  <a:pt x="0" y="83316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666" b="-16666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202768" y="576544"/>
            <a:ext cx="11882464" cy="9133911"/>
          </a:xfrm>
          <a:custGeom>
            <a:avLst/>
            <a:gdLst/>
            <a:ahLst/>
            <a:cxnLst/>
            <a:rect l="l" t="t" r="r" b="b"/>
            <a:pathLst>
              <a:path w="11882464" h="9133911">
                <a:moveTo>
                  <a:pt x="0" y="0"/>
                </a:moveTo>
                <a:lnTo>
                  <a:pt x="11882464" y="0"/>
                </a:lnTo>
                <a:lnTo>
                  <a:pt x="11882464" y="9133912"/>
                </a:lnTo>
                <a:lnTo>
                  <a:pt x="0" y="91339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666" b="-16666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45920" y="1028700"/>
            <a:ext cx="14996160" cy="8229600"/>
          </a:xfrm>
          <a:custGeom>
            <a:avLst/>
            <a:gdLst/>
            <a:ahLst/>
            <a:cxnLst/>
            <a:rect l="l" t="t" r="r" b="b"/>
            <a:pathLst>
              <a:path w="14996160" h="8229600">
                <a:moveTo>
                  <a:pt x="0" y="0"/>
                </a:moveTo>
                <a:lnTo>
                  <a:pt x="14996160" y="0"/>
                </a:lnTo>
                <a:lnTo>
                  <a:pt x="1499616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666" b="-16666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127982" y="1028700"/>
            <a:ext cx="14032037" cy="8229600"/>
          </a:xfrm>
          <a:custGeom>
            <a:avLst/>
            <a:gdLst/>
            <a:ahLst/>
            <a:cxnLst/>
            <a:rect l="l" t="t" r="r" b="b"/>
            <a:pathLst>
              <a:path w="14032037" h="8229600">
                <a:moveTo>
                  <a:pt x="0" y="0"/>
                </a:moveTo>
                <a:lnTo>
                  <a:pt x="14032036" y="0"/>
                </a:lnTo>
                <a:lnTo>
                  <a:pt x="1403203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666" b="-16666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027415" y="817477"/>
            <a:ext cx="14233170" cy="8440823"/>
          </a:xfrm>
          <a:custGeom>
            <a:avLst/>
            <a:gdLst/>
            <a:ahLst/>
            <a:cxnLst/>
            <a:rect l="l" t="t" r="r" b="b"/>
            <a:pathLst>
              <a:path w="14233170" h="8440823">
                <a:moveTo>
                  <a:pt x="0" y="0"/>
                </a:moveTo>
                <a:lnTo>
                  <a:pt x="14233170" y="0"/>
                </a:lnTo>
                <a:lnTo>
                  <a:pt x="14233170" y="8440823"/>
                </a:lnTo>
                <a:lnTo>
                  <a:pt x="0" y="844082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666" b="-16666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828893" y="466252"/>
            <a:ext cx="16757001" cy="9425813"/>
          </a:xfrm>
          <a:custGeom>
            <a:avLst/>
            <a:gdLst/>
            <a:ahLst/>
            <a:cxnLst/>
            <a:rect l="l" t="t" r="r" b="b"/>
            <a:pathLst>
              <a:path w="16757001" h="9425813">
                <a:moveTo>
                  <a:pt x="0" y="0"/>
                </a:moveTo>
                <a:lnTo>
                  <a:pt x="16757001" y="0"/>
                </a:lnTo>
                <a:lnTo>
                  <a:pt x="16757001" y="9425814"/>
                </a:lnTo>
                <a:lnTo>
                  <a:pt x="0" y="94258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2697759" y="967823"/>
            <a:ext cx="246129" cy="246129"/>
          </a:xfrm>
          <a:custGeom>
            <a:avLst/>
            <a:gdLst/>
            <a:ahLst/>
            <a:cxnLst/>
            <a:rect l="l" t="t" r="r" b="b"/>
            <a:pathLst>
              <a:path w="246129" h="246129">
                <a:moveTo>
                  <a:pt x="0" y="0"/>
                </a:moveTo>
                <a:lnTo>
                  <a:pt x="246129" y="0"/>
                </a:lnTo>
                <a:lnTo>
                  <a:pt x="246129" y="246129"/>
                </a:lnTo>
                <a:lnTo>
                  <a:pt x="0" y="2461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w="19050" cap="sq">
            <a:solidFill>
              <a:srgbClr val="FF000F"/>
            </a:solidFill>
            <a:prstDash val="solid"/>
            <a:miter/>
          </a:ln>
        </p:spPr>
      </p:sp>
      <p:sp>
        <p:nvSpPr>
          <p:cNvPr id="5" name="AutoShape 5"/>
          <p:cNvSpPr/>
          <p:nvPr/>
        </p:nvSpPr>
        <p:spPr>
          <a:xfrm>
            <a:off x="5897880" y="5143500"/>
            <a:ext cx="649224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6" name="AutoShape 6"/>
          <p:cNvSpPr/>
          <p:nvPr/>
        </p:nvSpPr>
        <p:spPr>
          <a:xfrm>
            <a:off x="6050280" y="5295900"/>
            <a:ext cx="649224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7" name="Freeform 7"/>
          <p:cNvSpPr/>
          <p:nvPr/>
        </p:nvSpPr>
        <p:spPr>
          <a:xfrm flipH="1">
            <a:off x="2697759" y="1028700"/>
            <a:ext cx="3033492" cy="3384221"/>
          </a:xfrm>
          <a:custGeom>
            <a:avLst/>
            <a:gdLst/>
            <a:ahLst/>
            <a:cxnLst/>
            <a:rect l="l" t="t" r="r" b="b"/>
            <a:pathLst>
              <a:path w="3033492" h="3384221">
                <a:moveTo>
                  <a:pt x="3033492" y="0"/>
                </a:moveTo>
                <a:lnTo>
                  <a:pt x="0" y="0"/>
                </a:lnTo>
                <a:lnTo>
                  <a:pt x="0" y="3384221"/>
                </a:lnTo>
                <a:lnTo>
                  <a:pt x="3033492" y="3384221"/>
                </a:lnTo>
                <a:lnTo>
                  <a:pt x="3033492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666" b="-16666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324796" y="661921"/>
            <a:ext cx="15934504" cy="8963159"/>
          </a:xfrm>
          <a:custGeom>
            <a:avLst/>
            <a:gdLst/>
            <a:ahLst/>
            <a:cxnLst/>
            <a:rect l="l" t="t" r="r" b="b"/>
            <a:pathLst>
              <a:path w="15934504" h="8963159">
                <a:moveTo>
                  <a:pt x="0" y="0"/>
                </a:moveTo>
                <a:lnTo>
                  <a:pt x="15934504" y="0"/>
                </a:lnTo>
                <a:lnTo>
                  <a:pt x="15934504" y="8963158"/>
                </a:lnTo>
                <a:lnTo>
                  <a:pt x="0" y="89631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353371" y="4613850"/>
            <a:ext cx="246129" cy="246129"/>
          </a:xfrm>
          <a:custGeom>
            <a:avLst/>
            <a:gdLst/>
            <a:ahLst/>
            <a:cxnLst/>
            <a:rect l="l" t="t" r="r" b="b"/>
            <a:pathLst>
              <a:path w="246129" h="246129">
                <a:moveTo>
                  <a:pt x="0" y="0"/>
                </a:moveTo>
                <a:lnTo>
                  <a:pt x="246129" y="0"/>
                </a:lnTo>
                <a:lnTo>
                  <a:pt x="246129" y="246129"/>
                </a:lnTo>
                <a:lnTo>
                  <a:pt x="0" y="2461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w="19050" cap="sq">
            <a:solidFill>
              <a:srgbClr val="FF000F"/>
            </a:solidFill>
            <a:prstDash val="solid"/>
            <a:miter/>
          </a:ln>
        </p:spPr>
      </p:sp>
      <p:sp>
        <p:nvSpPr>
          <p:cNvPr id="5" name="Freeform 5"/>
          <p:cNvSpPr/>
          <p:nvPr/>
        </p:nvSpPr>
        <p:spPr>
          <a:xfrm flipH="1">
            <a:off x="1353371" y="4674727"/>
            <a:ext cx="3033492" cy="3384221"/>
          </a:xfrm>
          <a:custGeom>
            <a:avLst/>
            <a:gdLst/>
            <a:ahLst/>
            <a:cxnLst/>
            <a:rect l="l" t="t" r="r" b="b"/>
            <a:pathLst>
              <a:path w="3033492" h="3384221">
                <a:moveTo>
                  <a:pt x="3033492" y="0"/>
                </a:moveTo>
                <a:lnTo>
                  <a:pt x="0" y="0"/>
                </a:lnTo>
                <a:lnTo>
                  <a:pt x="0" y="3384221"/>
                </a:lnTo>
                <a:lnTo>
                  <a:pt x="3033492" y="3384221"/>
                </a:lnTo>
                <a:lnTo>
                  <a:pt x="3033492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937082" y="2592904"/>
            <a:ext cx="246129" cy="246129"/>
          </a:xfrm>
          <a:custGeom>
            <a:avLst/>
            <a:gdLst/>
            <a:ahLst/>
            <a:cxnLst/>
            <a:rect l="l" t="t" r="r" b="b"/>
            <a:pathLst>
              <a:path w="246129" h="246129">
                <a:moveTo>
                  <a:pt x="0" y="0"/>
                </a:moveTo>
                <a:lnTo>
                  <a:pt x="246129" y="0"/>
                </a:lnTo>
                <a:lnTo>
                  <a:pt x="246129" y="246129"/>
                </a:lnTo>
                <a:lnTo>
                  <a:pt x="0" y="2461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w="19050" cap="sq">
            <a:solidFill>
              <a:srgbClr val="FF000F"/>
            </a:solidFill>
            <a:prstDash val="solid"/>
            <a:miter/>
          </a:ln>
        </p:spPr>
      </p:sp>
      <p:sp>
        <p:nvSpPr>
          <p:cNvPr id="7" name="Freeform 7"/>
          <p:cNvSpPr/>
          <p:nvPr/>
        </p:nvSpPr>
        <p:spPr>
          <a:xfrm flipH="1">
            <a:off x="1937082" y="2592904"/>
            <a:ext cx="3033492" cy="3384221"/>
          </a:xfrm>
          <a:custGeom>
            <a:avLst/>
            <a:gdLst/>
            <a:ahLst/>
            <a:cxnLst/>
            <a:rect l="l" t="t" r="r" b="b"/>
            <a:pathLst>
              <a:path w="3033492" h="3384221">
                <a:moveTo>
                  <a:pt x="3033493" y="0"/>
                </a:moveTo>
                <a:lnTo>
                  <a:pt x="0" y="0"/>
                </a:lnTo>
                <a:lnTo>
                  <a:pt x="0" y="3384221"/>
                </a:lnTo>
                <a:lnTo>
                  <a:pt x="3033493" y="3384221"/>
                </a:lnTo>
                <a:lnTo>
                  <a:pt x="3033493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2438437" y="6366837"/>
            <a:ext cx="314771" cy="749455"/>
          </a:xfrm>
          <a:prstGeom prst="rect">
            <a:avLst/>
          </a:prstGeom>
        </p:spPr>
      </p:pic>
      <p:sp>
        <p:nvSpPr>
          <p:cNvPr id="9" name="Freeform 9"/>
          <p:cNvSpPr/>
          <p:nvPr/>
        </p:nvSpPr>
        <p:spPr>
          <a:xfrm>
            <a:off x="2595823" y="4005597"/>
            <a:ext cx="628933" cy="731317"/>
          </a:xfrm>
          <a:custGeom>
            <a:avLst/>
            <a:gdLst/>
            <a:ahLst/>
            <a:cxnLst/>
            <a:rect l="l" t="t" r="r" b="b"/>
            <a:pathLst>
              <a:path w="628933" h="731317">
                <a:moveTo>
                  <a:pt x="0" y="0"/>
                </a:moveTo>
                <a:lnTo>
                  <a:pt x="628933" y="0"/>
                </a:lnTo>
                <a:lnTo>
                  <a:pt x="628933" y="731317"/>
                </a:lnTo>
                <a:lnTo>
                  <a:pt x="0" y="73131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666" b="-16666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656526" y="771903"/>
            <a:ext cx="4822758" cy="4371597"/>
          </a:xfrm>
          <a:custGeom>
            <a:avLst/>
            <a:gdLst/>
            <a:ahLst/>
            <a:cxnLst/>
            <a:rect l="l" t="t" r="r" b="b"/>
            <a:pathLst>
              <a:path w="4822758" h="4371597">
                <a:moveTo>
                  <a:pt x="0" y="0"/>
                </a:moveTo>
                <a:lnTo>
                  <a:pt x="4822758" y="0"/>
                </a:lnTo>
                <a:lnTo>
                  <a:pt x="4822758" y="4371597"/>
                </a:lnTo>
                <a:lnTo>
                  <a:pt x="0" y="437159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6106969" y="771903"/>
            <a:ext cx="4570910" cy="4371597"/>
          </a:xfrm>
          <a:custGeom>
            <a:avLst/>
            <a:gdLst/>
            <a:ahLst/>
            <a:cxnLst/>
            <a:rect l="l" t="t" r="r" b="b"/>
            <a:pathLst>
              <a:path w="4570910" h="4371597">
                <a:moveTo>
                  <a:pt x="0" y="0"/>
                </a:moveTo>
                <a:lnTo>
                  <a:pt x="4570909" y="0"/>
                </a:lnTo>
                <a:lnTo>
                  <a:pt x="4570909" y="4371597"/>
                </a:lnTo>
                <a:lnTo>
                  <a:pt x="0" y="437159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0981850" y="811462"/>
            <a:ext cx="6621733" cy="4292480"/>
          </a:xfrm>
          <a:custGeom>
            <a:avLst/>
            <a:gdLst/>
            <a:ahLst/>
            <a:cxnLst/>
            <a:rect l="l" t="t" r="r" b="b"/>
            <a:pathLst>
              <a:path w="6621733" h="4292480">
                <a:moveTo>
                  <a:pt x="0" y="0"/>
                </a:moveTo>
                <a:lnTo>
                  <a:pt x="6621733" y="0"/>
                </a:lnTo>
                <a:lnTo>
                  <a:pt x="6621733" y="4292480"/>
                </a:lnTo>
                <a:lnTo>
                  <a:pt x="0" y="429248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6106969" y="5420168"/>
            <a:ext cx="4822758" cy="4512199"/>
          </a:xfrm>
          <a:custGeom>
            <a:avLst/>
            <a:gdLst/>
            <a:ahLst/>
            <a:cxnLst/>
            <a:rect l="l" t="t" r="r" b="b"/>
            <a:pathLst>
              <a:path w="4822758" h="4512199">
                <a:moveTo>
                  <a:pt x="0" y="0"/>
                </a:moveTo>
                <a:lnTo>
                  <a:pt x="4822757" y="0"/>
                </a:lnTo>
                <a:lnTo>
                  <a:pt x="4822757" y="4512199"/>
                </a:lnTo>
                <a:lnTo>
                  <a:pt x="0" y="451219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11789" b="-8982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1584</TotalTime>
  <Words>920</Words>
  <Application>Microsoft Office PowerPoint</Application>
  <PresentationFormat>Personnalisé</PresentationFormat>
  <Paragraphs>72</Paragraphs>
  <Slides>68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68</vt:i4>
      </vt:variant>
    </vt:vector>
  </HeadingPairs>
  <TitlesOfParts>
    <vt:vector size="76" baseType="lpstr">
      <vt:lpstr>Arial</vt:lpstr>
      <vt:lpstr>Calibri</vt:lpstr>
      <vt:lpstr>League Spartan</vt:lpstr>
      <vt:lpstr>Archivo Black</vt:lpstr>
      <vt:lpstr>Coco Gothic</vt:lpstr>
      <vt:lpstr>Poppins</vt:lpstr>
      <vt:lpstr>Lato Bold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Copie de presentation of 12/08/2024</dc:title>
  <cp:lastModifiedBy>LENOVO</cp:lastModifiedBy>
  <cp:revision>3</cp:revision>
  <dcterms:created xsi:type="dcterms:W3CDTF">2006-08-16T00:00:00Z</dcterms:created>
  <dcterms:modified xsi:type="dcterms:W3CDTF">2024-08-15T11:55:20Z</dcterms:modified>
  <dc:identifier>DAGNwV7nbA8</dc:identifier>
</cp:coreProperties>
</file>